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2"/>
  </p:notesMasterIdLst>
  <p:handoutMasterIdLst>
    <p:handoutMasterId r:id="rId53"/>
  </p:handoutMasterIdLst>
  <p:sldIdLst>
    <p:sldId id="274" r:id="rId2"/>
    <p:sldId id="351" r:id="rId3"/>
    <p:sldId id="353" r:id="rId4"/>
    <p:sldId id="343" r:id="rId5"/>
    <p:sldId id="332" r:id="rId6"/>
    <p:sldId id="331" r:id="rId7"/>
    <p:sldId id="340" r:id="rId8"/>
    <p:sldId id="330" r:id="rId9"/>
    <p:sldId id="326" r:id="rId10"/>
    <p:sldId id="328" r:id="rId11"/>
    <p:sldId id="286" r:id="rId12"/>
    <p:sldId id="327" r:id="rId13"/>
    <p:sldId id="341" r:id="rId14"/>
    <p:sldId id="325" r:id="rId15"/>
    <p:sldId id="350" r:id="rId16"/>
    <p:sldId id="352" r:id="rId17"/>
    <p:sldId id="339" r:id="rId18"/>
    <p:sldId id="333" r:id="rId19"/>
    <p:sldId id="342" r:id="rId20"/>
    <p:sldId id="344" r:id="rId21"/>
    <p:sldId id="346" r:id="rId22"/>
    <p:sldId id="349" r:id="rId23"/>
    <p:sldId id="345" r:id="rId24"/>
    <p:sldId id="347" r:id="rId25"/>
    <p:sldId id="348" r:id="rId26"/>
    <p:sldId id="324" r:id="rId27"/>
    <p:sldId id="323" r:id="rId28"/>
    <p:sldId id="322" r:id="rId29"/>
    <p:sldId id="320" r:id="rId30"/>
    <p:sldId id="307" r:id="rId31"/>
    <p:sldId id="317" r:id="rId32"/>
    <p:sldId id="311" r:id="rId33"/>
    <p:sldId id="335" r:id="rId34"/>
    <p:sldId id="334" r:id="rId35"/>
    <p:sldId id="312" r:id="rId36"/>
    <p:sldId id="315" r:id="rId37"/>
    <p:sldId id="316" r:id="rId38"/>
    <p:sldId id="302" r:id="rId39"/>
    <p:sldId id="303" r:id="rId40"/>
    <p:sldId id="300" r:id="rId41"/>
    <p:sldId id="306" r:id="rId42"/>
    <p:sldId id="308" r:id="rId43"/>
    <p:sldId id="309" r:id="rId44"/>
    <p:sldId id="310" r:id="rId45"/>
    <p:sldId id="305" r:id="rId46"/>
    <p:sldId id="314" r:id="rId47"/>
    <p:sldId id="289" r:id="rId48"/>
    <p:sldId id="299" r:id="rId49"/>
    <p:sldId id="298" r:id="rId50"/>
    <p:sldId id="275" r:id="rId51"/>
  </p:sldIdLst>
  <p:sldSz cx="9144000" cy="6858000" type="screen4x3"/>
  <p:notesSz cx="9918700" cy="68199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00"/>
    <a:srgbClr val="66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wilson\Documents\Charlas\pbiarklemsencadenado19002013-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cialabba\AppData\Local\Temp\WEO_Data-3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03\documentos\Economia\Dpto%20Econom&#237;a\Base%20de%20datos%20Coyuntura%20Macro\Datos%20para%20agregar\Dolar%20Index%20DYX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cialabba\AppData\Local\Temp\trad0319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cialabba\Desktop\USA-China\Comex%20USA-Chin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03\documentos\Economia\Dpto%20Econom&#237;a\Base%20de%20datos%20Coyuntura%20Macro\Serie%20Sector%20Externo.xls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cialabba\AppData\Local\Temp\apendice6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220.18\Documentos\Economia\Dpto%20Econom&#237;a\Charlas\Excel\deuda_publica_30-06-2018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03\documentos\Economia\Dpto%20Econom&#237;a\Base%20de%20datos%20Coyuntura%20Macro\Series%20coyuntura%20Macro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03\documentos\Economia\Dpto%20Econom&#237;a\Base%20de%20datos%20Coyuntura%20Macro\Series%20coyuntura%20Macro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03\documentos\Economia\Dpto%20Econom&#237;a\Base%20de%20datos%20Coyuntura%20Macro\Series%20coyuntura%20Macro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522390\Desktop\PPT%20SCD\ARG%20Middle%20Income%20Trap%20vs.%20New%20HIC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cialabba\Desktop\Varios\Trabajos\ppt%20internacional\Comercio%20Mercosur%20y%20ALADI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cialabba\Desktop\Varios\Trabajos\ppt%20internacional\Comercio%20Mercosur%20y%20ALADI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03\documentos\Economia\Dpto%20Econom&#237;a\Base%20de%20datos%20Coyuntura%20Macro\Series%20coyuntura%20Macr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03\documentos\Economia\Dpto%20Econom&#237;a\Base%20de%20datos%20Coyuntura%20Macro\Series%20coyuntura%20Macr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220.18\Documentos\Economia\Dpto%20Econom&#237;a\Costo%20Argentino\Actualizaci&#243;n%202018\TCR,%20Viaj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220.18\Documentos\Economia\Dpto%20Econom&#237;a\Costo%20Argentino\Actualizaci&#243;n%202018\TCR,%20Viaj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03\documentos\Economia\Dpto%20Econom&#237;a\Comercio%20Exterior\Informe%20ICA\2019\Marzo\Balanza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cialabba\AppData\Local\Temp\WEO_Data-1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cialabba\AppData\Local\Temp\WEO_Data-1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45257901908658E-2"/>
          <c:y val="5.3890651231808244E-2"/>
          <c:w val="0.95580478868113228"/>
          <c:h val="0.807763926794086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'[pbiarklemsencadenado19002013-1.xls]Hoja1'!$A$3:$A$116</c:f>
              <c:numCache>
                <c:formatCode>General</c:formatCode>
                <c:ptCount val="114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</c:numCache>
            </c:numRef>
          </c:cat>
          <c:val>
            <c:numRef>
              <c:f>'[pbiarklemsencadenado19002013-1.xls]Hoja1'!$D$3:$D$116</c:f>
              <c:numCache>
                <c:formatCode>General</c:formatCode>
                <c:ptCount val="114"/>
                <c:pt idx="0">
                  <c:v>4.6051701859880918</c:v>
                </c:pt>
                <c:pt idx="1">
                  <c:v>4.6863836255026632</c:v>
                </c:pt>
                <c:pt idx="2">
                  <c:v>4.6664249797959947</c:v>
                </c:pt>
                <c:pt idx="3">
                  <c:v>4.8001022503739756</c:v>
                </c:pt>
                <c:pt idx="4">
                  <c:v>4.9011930119624916</c:v>
                </c:pt>
                <c:pt idx="5">
                  <c:v>5.0256748550886101</c:v>
                </c:pt>
                <c:pt idx="6">
                  <c:v>5.0748917675659015</c:v>
                </c:pt>
                <c:pt idx="7">
                  <c:v>5.0958966918083854</c:v>
                </c:pt>
                <c:pt idx="8">
                  <c:v>5.1892525616128413</c:v>
                </c:pt>
                <c:pt idx="9">
                  <c:v>5.2376892196266862</c:v>
                </c:pt>
                <c:pt idx="10">
                  <c:v>5.307748221222587</c:v>
                </c:pt>
                <c:pt idx="11">
                  <c:v>5.3255791382937332</c:v>
                </c:pt>
                <c:pt idx="12">
                  <c:v>5.4040838911436371</c:v>
                </c:pt>
                <c:pt idx="13">
                  <c:v>5.414482248427813</c:v>
                </c:pt>
                <c:pt idx="14">
                  <c:v>5.3263149716301452</c:v>
                </c:pt>
                <c:pt idx="15">
                  <c:v>5.3551108236419598</c:v>
                </c:pt>
                <c:pt idx="16">
                  <c:v>5.3200679126042374</c:v>
                </c:pt>
                <c:pt idx="17">
                  <c:v>5.2300221675131562</c:v>
                </c:pt>
                <c:pt idx="18">
                  <c:v>5.4119118084910305</c:v>
                </c:pt>
                <c:pt idx="19">
                  <c:v>5.4484127694513091</c:v>
                </c:pt>
                <c:pt idx="20">
                  <c:v>5.5110202214085833</c:v>
                </c:pt>
                <c:pt idx="21">
                  <c:v>5.5282505210436144</c:v>
                </c:pt>
                <c:pt idx="22">
                  <c:v>5.6016473038699255</c:v>
                </c:pt>
                <c:pt idx="23">
                  <c:v>5.6931995724559989</c:v>
                </c:pt>
                <c:pt idx="24">
                  <c:v>5.7722499617858123</c:v>
                </c:pt>
                <c:pt idx="25">
                  <c:v>5.7713952734453056</c:v>
                </c:pt>
                <c:pt idx="26">
                  <c:v>5.8248773262857814</c:v>
                </c:pt>
                <c:pt idx="27">
                  <c:v>5.8811175639790427</c:v>
                </c:pt>
                <c:pt idx="28">
                  <c:v>5.9380464565984541</c:v>
                </c:pt>
                <c:pt idx="29">
                  <c:v>5.9735033787987488</c:v>
                </c:pt>
                <c:pt idx="30">
                  <c:v>5.9363637864350789</c:v>
                </c:pt>
                <c:pt idx="31">
                  <c:v>5.8899763686053239</c:v>
                </c:pt>
                <c:pt idx="32">
                  <c:v>5.8627901059368295</c:v>
                </c:pt>
                <c:pt idx="33">
                  <c:v>5.9087756013208717</c:v>
                </c:pt>
                <c:pt idx="34">
                  <c:v>5.974803189993195</c:v>
                </c:pt>
                <c:pt idx="35">
                  <c:v>6.0168919788401789</c:v>
                </c:pt>
                <c:pt idx="36">
                  <c:v>6.0296779423278881</c:v>
                </c:pt>
                <c:pt idx="37">
                  <c:v>6.0913847703755586</c:v>
                </c:pt>
                <c:pt idx="38">
                  <c:v>6.093798034749665</c:v>
                </c:pt>
                <c:pt idx="39">
                  <c:v>6.134348044919637</c:v>
                </c:pt>
                <c:pt idx="40">
                  <c:v>6.1535052666331049</c:v>
                </c:pt>
                <c:pt idx="41">
                  <c:v>6.1972137947691275</c:v>
                </c:pt>
                <c:pt idx="42">
                  <c:v>6.2111709180191648</c:v>
                </c:pt>
                <c:pt idx="43">
                  <c:v>6.2119111031756242</c:v>
                </c:pt>
                <c:pt idx="44">
                  <c:v>6.3137706198481869</c:v>
                </c:pt>
                <c:pt idx="45">
                  <c:v>6.2923884349633719</c:v>
                </c:pt>
                <c:pt idx="46">
                  <c:v>6.3831709551096205</c:v>
                </c:pt>
                <c:pt idx="47">
                  <c:v>6.4977351072938418</c:v>
                </c:pt>
                <c:pt idx="48">
                  <c:v>6.547047604087366</c:v>
                </c:pt>
                <c:pt idx="49">
                  <c:v>6.522988483092111</c:v>
                </c:pt>
                <c:pt idx="50">
                  <c:v>6.5372127443600059</c:v>
                </c:pt>
                <c:pt idx="51">
                  <c:v>6.5735424591718159</c:v>
                </c:pt>
                <c:pt idx="52">
                  <c:v>6.527049167073403</c:v>
                </c:pt>
                <c:pt idx="53">
                  <c:v>6.5708251804007505</c:v>
                </c:pt>
                <c:pt idx="54">
                  <c:v>6.6125416078848289</c:v>
                </c:pt>
                <c:pt idx="55">
                  <c:v>6.6819002666576548</c:v>
                </c:pt>
                <c:pt idx="56">
                  <c:v>6.7124510385111487</c:v>
                </c:pt>
                <c:pt idx="57">
                  <c:v>6.7638107545665429</c:v>
                </c:pt>
                <c:pt idx="58">
                  <c:v>6.8233954307671256</c:v>
                </c:pt>
                <c:pt idx="59">
                  <c:v>6.7564769672866536</c:v>
                </c:pt>
                <c:pt idx="60">
                  <c:v>6.8321533570959216</c:v>
                </c:pt>
                <c:pt idx="61">
                  <c:v>6.9013077660228346</c:v>
                </c:pt>
                <c:pt idx="62">
                  <c:v>6.8851490173945598</c:v>
                </c:pt>
                <c:pt idx="63">
                  <c:v>6.8617153657816674</c:v>
                </c:pt>
                <c:pt idx="64">
                  <c:v>6.95926788106771</c:v>
                </c:pt>
                <c:pt idx="65">
                  <c:v>7.0457382346746114</c:v>
                </c:pt>
                <c:pt idx="66">
                  <c:v>7.0537466543983793</c:v>
                </c:pt>
                <c:pt idx="67">
                  <c:v>7.083147624256287</c:v>
                </c:pt>
                <c:pt idx="68">
                  <c:v>7.1238484664794255</c:v>
                </c:pt>
                <c:pt idx="69">
                  <c:v>7.2054167647061611</c:v>
                </c:pt>
                <c:pt idx="70">
                  <c:v>7.2562593123543007</c:v>
                </c:pt>
                <c:pt idx="71">
                  <c:v>7.2932949338762478</c:v>
                </c:pt>
                <c:pt idx="72">
                  <c:v>7.3125105767830663</c:v>
                </c:pt>
                <c:pt idx="73">
                  <c:v>7.3535266013237139</c:v>
                </c:pt>
                <c:pt idx="74">
                  <c:v>7.4170880768923784</c:v>
                </c:pt>
                <c:pt idx="75">
                  <c:v>7.4099488125249264</c:v>
                </c:pt>
                <c:pt idx="76">
                  <c:v>7.4004677603849185</c:v>
                </c:pt>
                <c:pt idx="77">
                  <c:v>7.4594993410226955</c:v>
                </c:pt>
                <c:pt idx="78">
                  <c:v>7.4180521799088375</c:v>
                </c:pt>
                <c:pt idx="79">
                  <c:v>7.4881045823810215</c:v>
                </c:pt>
                <c:pt idx="80">
                  <c:v>7.5032861426560666</c:v>
                </c:pt>
                <c:pt idx="81">
                  <c:v>7.4541774876249978</c:v>
                </c:pt>
                <c:pt idx="82">
                  <c:v>7.4289813837800613</c:v>
                </c:pt>
                <c:pt idx="83">
                  <c:v>7.4630529787906479</c:v>
                </c:pt>
                <c:pt idx="84">
                  <c:v>7.477842189960433</c:v>
                </c:pt>
                <c:pt idx="85">
                  <c:v>7.4041851930685043</c:v>
                </c:pt>
                <c:pt idx="86">
                  <c:v>7.4745138141670271</c:v>
                </c:pt>
                <c:pt idx="87">
                  <c:v>7.4977038852177431</c:v>
                </c:pt>
                <c:pt idx="88">
                  <c:v>7.4791716429853148</c:v>
                </c:pt>
                <c:pt idx="89">
                  <c:v>7.4044494192246351</c:v>
                </c:pt>
                <c:pt idx="90">
                  <c:v>7.3781198682383096</c:v>
                </c:pt>
                <c:pt idx="91">
                  <c:v>7.4702023164367777</c:v>
                </c:pt>
                <c:pt idx="92">
                  <c:v>7.5437711235503366</c:v>
                </c:pt>
                <c:pt idx="93">
                  <c:v>7.6048525507197997</c:v>
                </c:pt>
                <c:pt idx="94">
                  <c:v>7.665204094679626</c:v>
                </c:pt>
                <c:pt idx="95">
                  <c:v>7.6358940005986273</c:v>
                </c:pt>
                <c:pt idx="96">
                  <c:v>7.6868079033882095</c:v>
                </c:pt>
                <c:pt idx="97">
                  <c:v>7.7612881302006578</c:v>
                </c:pt>
                <c:pt idx="98">
                  <c:v>7.8039314167350966</c:v>
                </c:pt>
                <c:pt idx="99">
                  <c:v>7.773606934411232</c:v>
                </c:pt>
                <c:pt idx="100">
                  <c:v>7.7684480175899582</c:v>
                </c:pt>
                <c:pt idx="101">
                  <c:v>7.7249004564066768</c:v>
                </c:pt>
                <c:pt idx="102">
                  <c:v>7.6106439540723247</c:v>
                </c:pt>
                <c:pt idx="103">
                  <c:v>7.6866689172123124</c:v>
                </c:pt>
                <c:pt idx="104">
                  <c:v>7.7570278495349765</c:v>
                </c:pt>
                <c:pt idx="105">
                  <c:v>7.8381868761279945</c:v>
                </c:pt>
                <c:pt idx="106">
                  <c:v>7.9134571771616731</c:v>
                </c:pt>
                <c:pt idx="107">
                  <c:v>7.9900712161002998</c:v>
                </c:pt>
                <c:pt idx="108">
                  <c:v>8.0246248254151347</c:v>
                </c:pt>
                <c:pt idx="109">
                  <c:v>7.9838927200994512</c:v>
                </c:pt>
                <c:pt idx="110">
                  <c:v>8.0672557114702279</c:v>
                </c:pt>
                <c:pt idx="111">
                  <c:v>8.1185760171058856</c:v>
                </c:pt>
                <c:pt idx="112">
                  <c:v>8.1065722153896509</c:v>
                </c:pt>
                <c:pt idx="113">
                  <c:v>8.1252859459172129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47-4D97-B68A-6CD7FC174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6777040"/>
        <c:axId val="246777600"/>
      </c:lineChart>
      <c:catAx>
        <c:axId val="24677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0"/>
          <a:lstStyle/>
          <a:p>
            <a:pPr>
              <a:defRPr sz="13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46777600"/>
        <c:crosses val="autoZero"/>
        <c:auto val="1"/>
        <c:lblAlgn val="ctr"/>
        <c:lblOffset val="100"/>
        <c:tickLblSkip val="3"/>
        <c:tickMarkSkip val="7"/>
        <c:noMultiLvlLbl val="0"/>
      </c:catAx>
      <c:valAx>
        <c:axId val="246777600"/>
        <c:scaling>
          <c:orientation val="minMax"/>
          <c:min val="4.5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467770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s-A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44557700540906E-2"/>
          <c:y val="0.11850883398339508"/>
          <c:w val="0.89548011801335803"/>
          <c:h val="0.72713242036343229"/>
        </c:manualLayout>
      </c:layout>
      <c:lineChart>
        <c:grouping val="standard"/>
        <c:varyColors val="0"/>
        <c:ser>
          <c:idx val="1"/>
          <c:order val="0"/>
          <c:tx>
            <c:v>PBI mundial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'WEO_Data-3'!$D$1:$X$1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'WEO_Data-3'!$D$2:$X$2</c:f>
              <c:numCache>
                <c:formatCode>0.0%</c:formatCode>
                <c:ptCount val="21"/>
                <c:pt idx="0">
                  <c:v>4.8219999999999999E-2</c:v>
                </c:pt>
                <c:pt idx="1">
                  <c:v>2.461E-2</c:v>
                </c:pt>
                <c:pt idx="2">
                  <c:v>2.9900000000000003E-2</c:v>
                </c:pt>
                <c:pt idx="3">
                  <c:v>4.2839999999999996E-2</c:v>
                </c:pt>
                <c:pt idx="4">
                  <c:v>5.3849999999999995E-2</c:v>
                </c:pt>
                <c:pt idx="5">
                  <c:v>4.9009999999999998E-2</c:v>
                </c:pt>
                <c:pt idx="6">
                  <c:v>5.4649999999999997E-2</c:v>
                </c:pt>
                <c:pt idx="7">
                  <c:v>5.5719999999999999E-2</c:v>
                </c:pt>
                <c:pt idx="8">
                  <c:v>3.0440000000000002E-2</c:v>
                </c:pt>
                <c:pt idx="9">
                  <c:v>-1.07E-3</c:v>
                </c:pt>
                <c:pt idx="10">
                  <c:v>5.4039999999999998E-2</c:v>
                </c:pt>
                <c:pt idx="11">
                  <c:v>4.2849999999999999E-2</c:v>
                </c:pt>
                <c:pt idx="12">
                  <c:v>3.5179999999999996E-2</c:v>
                </c:pt>
                <c:pt idx="13">
                  <c:v>3.4869999999999998E-2</c:v>
                </c:pt>
                <c:pt idx="14">
                  <c:v>3.5769999999999996E-2</c:v>
                </c:pt>
                <c:pt idx="15">
                  <c:v>3.44E-2</c:v>
                </c:pt>
                <c:pt idx="16">
                  <c:v>3.372E-2</c:v>
                </c:pt>
                <c:pt idx="17">
                  <c:v>3.789E-2</c:v>
                </c:pt>
                <c:pt idx="18">
                  <c:v>3.5979999999999998E-2</c:v>
                </c:pt>
                <c:pt idx="19">
                  <c:v>3.3279999999999997E-2</c:v>
                </c:pt>
                <c:pt idx="20">
                  <c:v>3.6089999999999997E-2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43-4E9A-A80A-9A0F359E1C2A}"/>
            </c:ext>
          </c:extLst>
        </c:ser>
        <c:ser>
          <c:idx val="2"/>
          <c:order val="1"/>
          <c:tx>
            <c:v>Comercio total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numRef>
              <c:f>'WEO_Data-3'!$D$1:$X$1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'WEO_Data-3'!$D$3:$X$3</c:f>
              <c:numCache>
                <c:formatCode>0.0%</c:formatCode>
                <c:ptCount val="21"/>
                <c:pt idx="0">
                  <c:v>0.12353</c:v>
                </c:pt>
                <c:pt idx="1">
                  <c:v>5.6000000000000008E-3</c:v>
                </c:pt>
                <c:pt idx="2">
                  <c:v>3.789E-2</c:v>
                </c:pt>
                <c:pt idx="3">
                  <c:v>5.9210000000000006E-2</c:v>
                </c:pt>
                <c:pt idx="4">
                  <c:v>0.11087</c:v>
                </c:pt>
                <c:pt idx="5">
                  <c:v>7.9500000000000001E-2</c:v>
                </c:pt>
                <c:pt idx="6">
                  <c:v>9.3759999999999996E-2</c:v>
                </c:pt>
                <c:pt idx="7">
                  <c:v>8.029E-2</c:v>
                </c:pt>
                <c:pt idx="8">
                  <c:v>3.125E-2</c:v>
                </c:pt>
                <c:pt idx="9">
                  <c:v>-0.10454000000000001</c:v>
                </c:pt>
                <c:pt idx="10">
                  <c:v>0.12548000000000001</c:v>
                </c:pt>
                <c:pt idx="11">
                  <c:v>7.261999999999999E-2</c:v>
                </c:pt>
                <c:pt idx="12">
                  <c:v>3.0619999999999998E-2</c:v>
                </c:pt>
                <c:pt idx="13">
                  <c:v>3.6240000000000001E-2</c:v>
                </c:pt>
                <c:pt idx="14">
                  <c:v>3.8599999999999995E-2</c:v>
                </c:pt>
                <c:pt idx="15">
                  <c:v>2.8119999999999999E-2</c:v>
                </c:pt>
                <c:pt idx="16">
                  <c:v>2.249E-2</c:v>
                </c:pt>
                <c:pt idx="17">
                  <c:v>5.3990000000000003E-2</c:v>
                </c:pt>
                <c:pt idx="18">
                  <c:v>3.8330000000000003E-2</c:v>
                </c:pt>
                <c:pt idx="19">
                  <c:v>3.372E-2</c:v>
                </c:pt>
                <c:pt idx="20">
                  <c:v>3.8530000000000002E-2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43-4E9A-A80A-9A0F359E1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79486800"/>
        <c:axId val="-279486256"/>
      </c:lineChart>
      <c:catAx>
        <c:axId val="-27948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9486256"/>
        <c:crosses val="autoZero"/>
        <c:auto val="1"/>
        <c:lblAlgn val="ctr"/>
        <c:lblOffset val="100"/>
        <c:tickLblSkip val="1"/>
        <c:noMultiLvlLbl val="0"/>
      </c:catAx>
      <c:valAx>
        <c:axId val="-279486256"/>
        <c:scaling>
          <c:orientation val="minMax"/>
          <c:max val="0.15000000000000002"/>
          <c:min val="-0.12000000000000001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9486800"/>
        <c:crossesAt val="1"/>
        <c:crossBetween val="between"/>
        <c:majorUnit val="3.0000000000000006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531983501293817"/>
          <c:y val="4.3583611908336508E-3"/>
          <c:w val="0.4307953125307919"/>
          <c:h val="6.3150853608858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s-A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680268083505E-2"/>
          <c:y val="3.7211452924114423E-2"/>
          <c:w val="0.89692020008802975"/>
          <c:h val="0.74943836384848672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'Prom mensual'!$A$2:$A$114</c:f>
              <c:numCache>
                <c:formatCode>mmm\-yy</c:formatCode>
                <c:ptCount val="11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</c:numCache>
            </c:numRef>
          </c:cat>
          <c:val>
            <c:numRef>
              <c:f>'Prom mensual'!$B$2:$B$114</c:f>
              <c:numCache>
                <c:formatCode>_-* #,##0.0_-;\-* #,##0.0_-;_-* "-"??_-;_-@_-</c:formatCode>
                <c:ptCount val="113"/>
                <c:pt idx="0">
                  <c:v>77.801000000000016</c:v>
                </c:pt>
                <c:pt idx="1">
                  <c:v>80.164500000000004</c:v>
                </c:pt>
                <c:pt idx="2">
                  <c:v>80.670869565217387</c:v>
                </c:pt>
                <c:pt idx="3">
                  <c:v>81.235454545454544</c:v>
                </c:pt>
                <c:pt idx="4">
                  <c:v>85.419047619047618</c:v>
                </c:pt>
                <c:pt idx="5">
                  <c:v>86.575454545454576</c:v>
                </c:pt>
                <c:pt idx="6">
                  <c:v>83.140454545454546</c:v>
                </c:pt>
                <c:pt idx="7">
                  <c:v>82.149545454545461</c:v>
                </c:pt>
                <c:pt idx="8">
                  <c:v>81.080454545454543</c:v>
                </c:pt>
                <c:pt idx="9">
                  <c:v>77.4604761904762</c:v>
                </c:pt>
                <c:pt idx="10">
                  <c:v>78.442727272727282</c:v>
                </c:pt>
                <c:pt idx="11">
                  <c:v>80.068695652173901</c:v>
                </c:pt>
                <c:pt idx="12">
                  <c:v>79.154761904761898</c:v>
                </c:pt>
                <c:pt idx="13">
                  <c:v>77.777999999999992</c:v>
                </c:pt>
                <c:pt idx="14">
                  <c:v>76.288695652173914</c:v>
                </c:pt>
                <c:pt idx="15">
                  <c:v>74.689999999999984</c:v>
                </c:pt>
                <c:pt idx="16">
                  <c:v>74.942727272727268</c:v>
                </c:pt>
                <c:pt idx="17">
                  <c:v>74.694090909090917</c:v>
                </c:pt>
                <c:pt idx="18">
                  <c:v>74.734285714285733</c:v>
                </c:pt>
                <c:pt idx="19">
                  <c:v>74.238260869565195</c:v>
                </c:pt>
                <c:pt idx="20">
                  <c:v>76.915454545454551</c:v>
                </c:pt>
                <c:pt idx="21">
                  <c:v>77.155714285714268</c:v>
                </c:pt>
                <c:pt idx="22">
                  <c:v>77.957272727272738</c:v>
                </c:pt>
                <c:pt idx="23">
                  <c:v>79.629090909090891</c:v>
                </c:pt>
                <c:pt idx="24">
                  <c:v>80.333636363636344</c:v>
                </c:pt>
                <c:pt idx="25">
                  <c:v>78.952857142857141</c:v>
                </c:pt>
                <c:pt idx="26">
                  <c:v>79.559090909090926</c:v>
                </c:pt>
                <c:pt idx="27">
                  <c:v>79.429999999999993</c:v>
                </c:pt>
                <c:pt idx="28">
                  <c:v>80.987826086956503</c:v>
                </c:pt>
                <c:pt idx="29">
                  <c:v>82.246190476190478</c:v>
                </c:pt>
                <c:pt idx="30">
                  <c:v>83.022727272727266</c:v>
                </c:pt>
                <c:pt idx="31">
                  <c:v>82.159565217391318</c:v>
                </c:pt>
                <c:pt idx="32">
                  <c:v>79.875499999999988</c:v>
                </c:pt>
                <c:pt idx="33">
                  <c:v>79.737826086956517</c:v>
                </c:pt>
                <c:pt idx="34">
                  <c:v>80.695909090909083</c:v>
                </c:pt>
                <c:pt idx="35">
                  <c:v>79.748571428571424</c:v>
                </c:pt>
                <c:pt idx="36">
                  <c:v>79.871304347826069</c:v>
                </c:pt>
                <c:pt idx="37">
                  <c:v>80.602500000000006</c:v>
                </c:pt>
                <c:pt idx="38">
                  <c:v>82.641428571428563</c:v>
                </c:pt>
                <c:pt idx="39">
                  <c:v>82.524090909090916</c:v>
                </c:pt>
                <c:pt idx="40">
                  <c:v>83.214782608695657</c:v>
                </c:pt>
                <c:pt idx="41">
                  <c:v>81.874499999999998</c:v>
                </c:pt>
                <c:pt idx="42">
                  <c:v>82.815217391304344</c:v>
                </c:pt>
                <c:pt idx="43">
                  <c:v>81.483181818181819</c:v>
                </c:pt>
                <c:pt idx="44">
                  <c:v>81.205714285714265</c:v>
                </c:pt>
                <c:pt idx="45">
                  <c:v>79.870869565217404</c:v>
                </c:pt>
                <c:pt idx="46">
                  <c:v>80.845238095238102</c:v>
                </c:pt>
                <c:pt idx="47">
                  <c:v>80.323181818181823</c:v>
                </c:pt>
                <c:pt idx="48">
                  <c:v>80.796086956521748</c:v>
                </c:pt>
                <c:pt idx="49">
                  <c:v>80.438000000000017</c:v>
                </c:pt>
                <c:pt idx="50">
                  <c:v>79.872380952380951</c:v>
                </c:pt>
                <c:pt idx="51">
                  <c:v>79.850000000000009</c:v>
                </c:pt>
                <c:pt idx="52">
                  <c:v>79.962272727272733</c:v>
                </c:pt>
                <c:pt idx="53">
                  <c:v>80.440000000000026</c:v>
                </c:pt>
                <c:pt idx="54">
                  <c:v>80.535217391304357</c:v>
                </c:pt>
                <c:pt idx="55">
                  <c:v>81.856666666666669</c:v>
                </c:pt>
                <c:pt idx="56">
                  <c:v>84.36454545454545</c:v>
                </c:pt>
                <c:pt idx="57">
                  <c:v>85.68</c:v>
                </c:pt>
                <c:pt idx="58">
                  <c:v>87.722499999999997</c:v>
                </c:pt>
                <c:pt idx="59">
                  <c:v>89.19130434782609</c:v>
                </c:pt>
                <c:pt idx="60">
                  <c:v>92.814999999999998</c:v>
                </c:pt>
                <c:pt idx="61">
                  <c:v>94.453499999999991</c:v>
                </c:pt>
                <c:pt idx="62">
                  <c:v>97.897272727272721</c:v>
                </c:pt>
                <c:pt idx="63">
                  <c:v>97.520454545454541</c:v>
                </c:pt>
                <c:pt idx="64">
                  <c:v>95.238095238095227</c:v>
                </c:pt>
                <c:pt idx="65">
                  <c:v>95.168636363636367</c:v>
                </c:pt>
                <c:pt idx="66">
                  <c:v>96.925217391304344</c:v>
                </c:pt>
                <c:pt idx="67">
                  <c:v>96.387619047619054</c:v>
                </c:pt>
                <c:pt idx="68">
                  <c:v>95.814545454545453</c:v>
                </c:pt>
                <c:pt idx="69">
                  <c:v>95.718636363636335</c:v>
                </c:pt>
                <c:pt idx="70">
                  <c:v>99.070000000000007</c:v>
                </c:pt>
                <c:pt idx="71">
                  <c:v>98.313043478260866</c:v>
                </c:pt>
                <c:pt idx="72">
                  <c:v>98.996190476190478</c:v>
                </c:pt>
                <c:pt idx="73">
                  <c:v>97.040952380952376</c:v>
                </c:pt>
                <c:pt idx="74">
                  <c:v>96.259565217391298</c:v>
                </c:pt>
                <c:pt idx="75">
                  <c:v>94.40333333333335</c:v>
                </c:pt>
                <c:pt idx="76">
                  <c:v>94.567727272727268</c:v>
                </c:pt>
                <c:pt idx="77">
                  <c:v>94.663181818181798</c:v>
                </c:pt>
                <c:pt idx="78">
                  <c:v>96.528571428571425</c:v>
                </c:pt>
                <c:pt idx="79">
                  <c:v>95.38</c:v>
                </c:pt>
                <c:pt idx="80">
                  <c:v>95.479090909090885</c:v>
                </c:pt>
                <c:pt idx="81">
                  <c:v>97.714285714285708</c:v>
                </c:pt>
                <c:pt idx="82">
                  <c:v>99.767727272727242</c:v>
                </c:pt>
                <c:pt idx="83">
                  <c:v>102.04136363636363</c:v>
                </c:pt>
                <c:pt idx="84">
                  <c:v>101.20227272727271</c:v>
                </c:pt>
                <c:pt idx="85">
                  <c:v>100.69550000000002</c:v>
                </c:pt>
                <c:pt idx="86">
                  <c:v>100.76</c:v>
                </c:pt>
                <c:pt idx="87">
                  <c:v>100.07300000000001</c:v>
                </c:pt>
                <c:pt idx="88">
                  <c:v>98.239130434782609</c:v>
                </c:pt>
                <c:pt idx="89">
                  <c:v>96.943181818181841</c:v>
                </c:pt>
                <c:pt idx="90">
                  <c:v>94.915714285714301</c:v>
                </c:pt>
                <c:pt idx="91">
                  <c:v>93.175217391304358</c:v>
                </c:pt>
                <c:pt idx="92">
                  <c:v>92.339999999999989</c:v>
                </c:pt>
                <c:pt idx="93">
                  <c:v>93.708181818181814</c:v>
                </c:pt>
                <c:pt idx="94">
                  <c:v>93.961818181818202</c:v>
                </c:pt>
                <c:pt idx="95">
                  <c:v>93.331818181818193</c:v>
                </c:pt>
                <c:pt idx="96">
                  <c:v>90.820869565217379</c:v>
                </c:pt>
                <c:pt idx="97">
                  <c:v>89.694500000000019</c:v>
                </c:pt>
                <c:pt idx="98">
                  <c:v>89.876818181818194</c:v>
                </c:pt>
                <c:pt idx="99">
                  <c:v>90.293333333333322</c:v>
                </c:pt>
                <c:pt idx="100">
                  <c:v>93.336521739130447</c:v>
                </c:pt>
                <c:pt idx="101">
                  <c:v>94.371904761904773</c:v>
                </c:pt>
                <c:pt idx="102">
                  <c:v>94.608636363636379</c:v>
                </c:pt>
                <c:pt idx="103">
                  <c:v>95.48086956521739</c:v>
                </c:pt>
                <c:pt idx="104">
                  <c:v>94.756500000000003</c:v>
                </c:pt>
                <c:pt idx="105">
                  <c:v>95.851304347826101</c:v>
                </c:pt>
                <c:pt idx="106">
                  <c:v>96.760909090909095</c:v>
                </c:pt>
                <c:pt idx="107">
                  <c:v>96.867619047619044</c:v>
                </c:pt>
                <c:pt idx="108">
                  <c:v>95.966521739130442</c:v>
                </c:pt>
                <c:pt idx="109">
                  <c:v>96.476499999999987</c:v>
                </c:pt>
                <c:pt idx="110">
                  <c:v>96.78</c:v>
                </c:pt>
                <c:pt idx="111">
                  <c:v>97.364999999999995</c:v>
                </c:pt>
                <c:pt idx="112">
                  <c:v>97.611666666666679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C3-4CA0-8B20-684ACBE3D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79475920"/>
        <c:axId val="-279481360"/>
      </c:lineChart>
      <c:dateAx>
        <c:axId val="-27947592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9481360"/>
        <c:crosses val="autoZero"/>
        <c:auto val="1"/>
        <c:lblOffset val="100"/>
        <c:baseTimeUnit val="months"/>
        <c:majorUnit val="8"/>
        <c:majorTimeUnit val="months"/>
      </c:dateAx>
      <c:valAx>
        <c:axId val="-279481360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947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s-A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6957876140124"/>
          <c:y val="0.13404727317061541"/>
          <c:w val="0.78223181003026065"/>
          <c:h val="0.71079610560275119"/>
        </c:manualLayout>
      </c:layout>
      <c:barChart>
        <c:barDir val="col"/>
        <c:grouping val="clustered"/>
        <c:varyColors val="0"/>
        <c:ser>
          <c:idx val="0"/>
          <c:order val="0"/>
          <c:tx>
            <c:v>Exportaciones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'[trad0319.xlsx]1'!$L$8:$L$34</c:f>
              <c:numCache>
                <c:formatCode>mmm\-yy</c:formatCode>
                <c:ptCount val="2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</c:numCache>
            </c:numRef>
          </c:cat>
          <c:val>
            <c:numRef>
              <c:f>'[trad0319.xlsx]1'!$M$8:$M$34</c:f>
              <c:numCache>
                <c:formatCode>#,##0</c:formatCode>
                <c:ptCount val="27"/>
                <c:pt idx="0">
                  <c:v>191430</c:v>
                </c:pt>
                <c:pt idx="1">
                  <c:v>192340</c:v>
                </c:pt>
                <c:pt idx="2">
                  <c:v>192536</c:v>
                </c:pt>
                <c:pt idx="3">
                  <c:v>192194</c:v>
                </c:pt>
                <c:pt idx="4">
                  <c:v>192772</c:v>
                </c:pt>
                <c:pt idx="5">
                  <c:v>194778</c:v>
                </c:pt>
                <c:pt idx="6">
                  <c:v>195160</c:v>
                </c:pt>
                <c:pt idx="7">
                  <c:v>195594</c:v>
                </c:pt>
                <c:pt idx="8">
                  <c:v>198352</c:v>
                </c:pt>
                <c:pt idx="9">
                  <c:v>198629</c:v>
                </c:pt>
                <c:pt idx="10">
                  <c:v>202295</c:v>
                </c:pt>
                <c:pt idx="11">
                  <c:v>204992</c:v>
                </c:pt>
                <c:pt idx="12">
                  <c:v>201276</c:v>
                </c:pt>
                <c:pt idx="13">
                  <c:v>204713</c:v>
                </c:pt>
                <c:pt idx="14">
                  <c:v>209233</c:v>
                </c:pt>
                <c:pt idx="15">
                  <c:v>209101</c:v>
                </c:pt>
                <c:pt idx="16">
                  <c:v>212855</c:v>
                </c:pt>
                <c:pt idx="17">
                  <c:v>211077</c:v>
                </c:pt>
                <c:pt idx="18">
                  <c:v>208989</c:v>
                </c:pt>
                <c:pt idx="19">
                  <c:v>207475</c:v>
                </c:pt>
                <c:pt idx="20">
                  <c:v>210622</c:v>
                </c:pt>
                <c:pt idx="21">
                  <c:v>210698</c:v>
                </c:pt>
                <c:pt idx="22">
                  <c:v>209325</c:v>
                </c:pt>
                <c:pt idx="23">
                  <c:v>205393</c:v>
                </c:pt>
                <c:pt idx="24">
                  <c:v>207355</c:v>
                </c:pt>
                <c:pt idx="25">
                  <c:v>209905</c:v>
                </c:pt>
                <c:pt idx="26">
                  <c:v>211966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23-4C2C-9C58-A3235E2A5402}"/>
            </c:ext>
          </c:extLst>
        </c:ser>
        <c:ser>
          <c:idx val="1"/>
          <c:order val="1"/>
          <c:tx>
            <c:v>Importaciones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'[trad0319.xlsx]1'!$L$8:$L$34</c:f>
              <c:numCache>
                <c:formatCode>mmm\-yy</c:formatCode>
                <c:ptCount val="2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</c:numCache>
            </c:numRef>
          </c:cat>
          <c:val>
            <c:numRef>
              <c:f>'[trad0319.xlsx]1'!$N$8:$N$34</c:f>
              <c:numCache>
                <c:formatCode>#,##0</c:formatCode>
                <c:ptCount val="27"/>
                <c:pt idx="0">
                  <c:v>238309</c:v>
                </c:pt>
                <c:pt idx="1">
                  <c:v>236510</c:v>
                </c:pt>
                <c:pt idx="2">
                  <c:v>236446</c:v>
                </c:pt>
                <c:pt idx="3">
                  <c:v>238268</c:v>
                </c:pt>
                <c:pt idx="4">
                  <c:v>238595</c:v>
                </c:pt>
                <c:pt idx="5">
                  <c:v>239580</c:v>
                </c:pt>
                <c:pt idx="6">
                  <c:v>239382</c:v>
                </c:pt>
                <c:pt idx="7">
                  <c:v>239757</c:v>
                </c:pt>
                <c:pt idx="8">
                  <c:v>242760</c:v>
                </c:pt>
                <c:pt idx="9">
                  <c:v>245615</c:v>
                </c:pt>
                <c:pt idx="10">
                  <c:v>251246</c:v>
                </c:pt>
                <c:pt idx="11">
                  <c:v>256881</c:v>
                </c:pt>
                <c:pt idx="12">
                  <c:v>254366</c:v>
                </c:pt>
                <c:pt idx="13">
                  <c:v>260432</c:v>
                </c:pt>
                <c:pt idx="14">
                  <c:v>256681</c:v>
                </c:pt>
                <c:pt idx="15">
                  <c:v>255555</c:v>
                </c:pt>
                <c:pt idx="16">
                  <c:v>256366</c:v>
                </c:pt>
                <c:pt idx="17">
                  <c:v>257987</c:v>
                </c:pt>
                <c:pt idx="18">
                  <c:v>260434</c:v>
                </c:pt>
                <c:pt idx="19">
                  <c:v>262343</c:v>
                </c:pt>
                <c:pt idx="20">
                  <c:v>266321</c:v>
                </c:pt>
                <c:pt idx="21">
                  <c:v>267232</c:v>
                </c:pt>
                <c:pt idx="22">
                  <c:v>259854</c:v>
                </c:pt>
                <c:pt idx="23">
                  <c:v>265293</c:v>
                </c:pt>
                <c:pt idx="24">
                  <c:v>258488</c:v>
                </c:pt>
                <c:pt idx="25">
                  <c:v>259190</c:v>
                </c:pt>
                <c:pt idx="26">
                  <c:v>261968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23-4C2C-9C58-A3235E2A5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79474288"/>
        <c:axId val="-279479184"/>
      </c:barChart>
      <c:lineChart>
        <c:grouping val="standard"/>
        <c:varyColors val="0"/>
        <c:ser>
          <c:idx val="2"/>
          <c:order val="2"/>
          <c:tx>
            <c:v>Saldo comercial</c:v>
          </c:tx>
          <c:spPr>
            <a:ln w="28575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'[trad0319.xlsx]1'!$L$8:$L$34</c:f>
              <c:numCache>
                <c:formatCode>mmm\-yy</c:formatCode>
                <c:ptCount val="2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</c:numCache>
            </c:numRef>
          </c:cat>
          <c:val>
            <c:numRef>
              <c:f>'[trad0319.xlsx]1'!$O$8:$O$34</c:f>
              <c:numCache>
                <c:formatCode>#,##0</c:formatCode>
                <c:ptCount val="27"/>
                <c:pt idx="0">
                  <c:v>-46879</c:v>
                </c:pt>
                <c:pt idx="1">
                  <c:v>-44171</c:v>
                </c:pt>
                <c:pt idx="2">
                  <c:v>-43909</c:v>
                </c:pt>
                <c:pt idx="3">
                  <c:v>-46074</c:v>
                </c:pt>
                <c:pt idx="4">
                  <c:v>-45823</c:v>
                </c:pt>
                <c:pt idx="5">
                  <c:v>-44803</c:v>
                </c:pt>
                <c:pt idx="6">
                  <c:v>-44221</c:v>
                </c:pt>
                <c:pt idx="7">
                  <c:v>-44163</c:v>
                </c:pt>
                <c:pt idx="8">
                  <c:v>-44407</c:v>
                </c:pt>
                <c:pt idx="9">
                  <c:v>-46986</c:v>
                </c:pt>
                <c:pt idx="10">
                  <c:v>-48952</c:v>
                </c:pt>
                <c:pt idx="11">
                  <c:v>-51889</c:v>
                </c:pt>
                <c:pt idx="12">
                  <c:v>-53090</c:v>
                </c:pt>
                <c:pt idx="13">
                  <c:v>-55719</c:v>
                </c:pt>
                <c:pt idx="14">
                  <c:v>-47448</c:v>
                </c:pt>
                <c:pt idx="15">
                  <c:v>-46454</c:v>
                </c:pt>
                <c:pt idx="16">
                  <c:v>-43511</c:v>
                </c:pt>
                <c:pt idx="17">
                  <c:v>-46910</c:v>
                </c:pt>
                <c:pt idx="18">
                  <c:v>-51444</c:v>
                </c:pt>
                <c:pt idx="19">
                  <c:v>-54868</c:v>
                </c:pt>
                <c:pt idx="20">
                  <c:v>-55699</c:v>
                </c:pt>
                <c:pt idx="21">
                  <c:v>-56534</c:v>
                </c:pt>
                <c:pt idx="22">
                  <c:v>-50529</c:v>
                </c:pt>
                <c:pt idx="23">
                  <c:v>-59900</c:v>
                </c:pt>
                <c:pt idx="24">
                  <c:v>-51134</c:v>
                </c:pt>
                <c:pt idx="25">
                  <c:v>-49285</c:v>
                </c:pt>
                <c:pt idx="26">
                  <c:v>-50002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23-4C2C-9C58-A3235E2A5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79485168"/>
        <c:axId val="-279485712"/>
      </c:lineChart>
      <c:dateAx>
        <c:axId val="-2794742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9479184"/>
        <c:crosses val="autoZero"/>
        <c:auto val="1"/>
        <c:lblOffset val="100"/>
        <c:baseTimeUnit val="months"/>
      </c:dateAx>
      <c:valAx>
        <c:axId val="-279479184"/>
        <c:scaling>
          <c:orientation val="minMax"/>
          <c:max val="270000"/>
          <c:min val="-60000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Dot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9474288"/>
        <c:crosses val="autoZero"/>
        <c:crossBetween val="between"/>
        <c:majorUnit val="30000"/>
      </c:valAx>
      <c:valAx>
        <c:axId val="-279485712"/>
        <c:scaling>
          <c:orientation val="minMax"/>
          <c:max val="-42000"/>
          <c:min val="-620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9485168"/>
        <c:crosses val="max"/>
        <c:crossBetween val="between"/>
        <c:majorUnit val="4000"/>
      </c:valAx>
      <c:dateAx>
        <c:axId val="-27948516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27948571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053035295300486E-2"/>
          <c:y val="3.757497166277577E-3"/>
          <c:w val="0.72301171329547265"/>
          <c:h val="6.1953416055458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s-A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4779587597064"/>
          <c:y val="0.17479856285444398"/>
          <c:w val="0.85132343682945888"/>
          <c:h val="0.74409397463090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Comex!$F$4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835555488440875E-2"/>
                  <c:y val="1.8754365558518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9BD-47DA-A6E6-AE8BE80B8182}"/>
                </c:ext>
              </c:extLst>
            </c:dLbl>
            <c:dLbl>
              <c:idx val="1"/>
              <c:layout>
                <c:manualLayout>
                  <c:x val="-1.5410909035997079E-2"/>
                  <c:y val="1.5628637965431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BD-47DA-A6E6-AE8BE80B8182}"/>
                </c:ext>
              </c:extLst>
            </c:dLbl>
            <c:dLbl>
              <c:idx val="2"/>
              <c:layout>
                <c:manualLayout>
                  <c:x val="-1.0273939357331386E-2"/>
                  <c:y val="1.5628637965431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9BD-47DA-A6E6-AE8BE80B81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Comex!$H$3:$J$3</c:f>
              <c:strCache>
                <c:ptCount val="3"/>
                <c:pt idx="0">
                  <c:v>2018</c:v>
                </c:pt>
                <c:pt idx="1">
                  <c:v>I Trim 18</c:v>
                </c:pt>
                <c:pt idx="2">
                  <c:v>I Trim 19</c:v>
                </c:pt>
              </c:strCache>
            </c:strRef>
          </c:cat>
          <c:val>
            <c:numRef>
              <c:f>Comex!$H$4:$J$4</c:f>
              <c:numCache>
                <c:formatCode>#,##0</c:formatCode>
                <c:ptCount val="3"/>
                <c:pt idx="0">
                  <c:v>120341</c:v>
                </c:pt>
                <c:pt idx="1">
                  <c:v>33030</c:v>
                </c:pt>
                <c:pt idx="2" formatCode="General">
                  <c:v>27213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D-47DA-A6E6-AE8BE80B8182}"/>
            </c:ext>
          </c:extLst>
        </c:ser>
        <c:ser>
          <c:idx val="1"/>
          <c:order val="1"/>
          <c:tx>
            <c:strRef>
              <c:f>Comex!$F$5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3771827792591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BD-47DA-A6E6-AE8BE80B81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Comex!$H$3:$J$3</c:f>
              <c:strCache>
                <c:ptCount val="3"/>
                <c:pt idx="0">
                  <c:v>2018</c:v>
                </c:pt>
                <c:pt idx="1">
                  <c:v>I Trim 18</c:v>
                </c:pt>
                <c:pt idx="2">
                  <c:v>I Trim 19</c:v>
                </c:pt>
              </c:strCache>
            </c:strRef>
          </c:cat>
          <c:val>
            <c:numRef>
              <c:f>Comex!$H$5:$J$5</c:f>
              <c:numCache>
                <c:formatCode>General</c:formatCode>
                <c:ptCount val="3"/>
                <c:pt idx="0">
                  <c:v>539503</c:v>
                </c:pt>
                <c:pt idx="1">
                  <c:v>137534</c:v>
                </c:pt>
                <c:pt idx="2">
                  <c:v>118825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D-47DA-A6E6-AE8BE80B8182}"/>
            </c:ext>
          </c:extLst>
        </c:ser>
        <c:ser>
          <c:idx val="2"/>
          <c:order val="2"/>
          <c:tx>
            <c:strRef>
              <c:f>Comex!$F$6</c:f>
              <c:strCache>
                <c:ptCount val="1"/>
                <c:pt idx="0">
                  <c:v>Saldo comercial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Comex!$H$3:$J$3</c:f>
              <c:strCache>
                <c:ptCount val="3"/>
                <c:pt idx="0">
                  <c:v>2018</c:v>
                </c:pt>
                <c:pt idx="1">
                  <c:v>I Trim 18</c:v>
                </c:pt>
                <c:pt idx="2">
                  <c:v>I Trim 19</c:v>
                </c:pt>
              </c:strCache>
            </c:strRef>
          </c:cat>
          <c:val>
            <c:numRef>
              <c:f>Comex!$H$6:$J$6</c:f>
              <c:numCache>
                <c:formatCode>General</c:formatCode>
                <c:ptCount val="3"/>
                <c:pt idx="0">
                  <c:v>-419162</c:v>
                </c:pt>
                <c:pt idx="1">
                  <c:v>-104503</c:v>
                </c:pt>
                <c:pt idx="2">
                  <c:v>-91612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BD-47DA-A6E6-AE8BE80B8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94710031"/>
        <c:axId val="1194710447"/>
      </c:barChart>
      <c:catAx>
        <c:axId val="1194710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194710447"/>
        <c:crosses val="autoZero"/>
        <c:auto val="1"/>
        <c:lblAlgn val="ctr"/>
        <c:lblOffset val="100"/>
        <c:noMultiLvlLbl val="0"/>
      </c:catAx>
      <c:valAx>
        <c:axId val="1194710447"/>
        <c:scaling>
          <c:orientation val="minMax"/>
          <c:max val="600000"/>
          <c:min val="-600000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194710031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43269593138889"/>
          <c:y val="1.0124403958204837E-2"/>
          <c:w val="0.6623851434807897"/>
          <c:h val="6.7785956081312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s-A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6440831600227E-2"/>
          <c:y val="4.7926021468545563E-2"/>
          <c:w val="0.89141627046631366"/>
          <c:h val="0.7058027423506932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8021289430977037E-2"/>
                  <c:y val="1.6992512590515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81A-4CAB-887D-665A48C6693A}"/>
                </c:ext>
              </c:extLst>
            </c:dLbl>
            <c:dLbl>
              <c:idx val="296"/>
              <c:layout>
                <c:manualLayout>
                  <c:x val="-8.241555714993366E-3"/>
                  <c:y val="-3.964919604453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81A-4CAB-887D-665A48C6693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'Tipos de Cambio'!$A$4409:$A$4706</c:f>
              <c:numCache>
                <c:formatCode>m/d/yyyy</c:formatCode>
                <c:ptCount val="298"/>
                <c:pt idx="0">
                  <c:v>43160</c:v>
                </c:pt>
                <c:pt idx="1">
                  <c:v>43161</c:v>
                </c:pt>
                <c:pt idx="2">
                  <c:v>43164</c:v>
                </c:pt>
                <c:pt idx="3">
                  <c:v>43165</c:v>
                </c:pt>
                <c:pt idx="4">
                  <c:v>43166</c:v>
                </c:pt>
                <c:pt idx="5">
                  <c:v>43167</c:v>
                </c:pt>
                <c:pt idx="6">
                  <c:v>43168</c:v>
                </c:pt>
                <c:pt idx="7">
                  <c:v>43171</c:v>
                </c:pt>
                <c:pt idx="8">
                  <c:v>43172</c:v>
                </c:pt>
                <c:pt idx="9">
                  <c:v>43173</c:v>
                </c:pt>
                <c:pt idx="10">
                  <c:v>43174</c:v>
                </c:pt>
                <c:pt idx="11">
                  <c:v>43175</c:v>
                </c:pt>
                <c:pt idx="12">
                  <c:v>43178</c:v>
                </c:pt>
                <c:pt idx="13">
                  <c:v>43179</c:v>
                </c:pt>
                <c:pt idx="14">
                  <c:v>43180</c:v>
                </c:pt>
                <c:pt idx="15">
                  <c:v>43181</c:v>
                </c:pt>
                <c:pt idx="16">
                  <c:v>43182</c:v>
                </c:pt>
                <c:pt idx="17">
                  <c:v>43185</c:v>
                </c:pt>
                <c:pt idx="18">
                  <c:v>43186</c:v>
                </c:pt>
                <c:pt idx="19">
                  <c:v>43187</c:v>
                </c:pt>
                <c:pt idx="20">
                  <c:v>43193</c:v>
                </c:pt>
                <c:pt idx="21">
                  <c:v>43194</c:v>
                </c:pt>
                <c:pt idx="22">
                  <c:v>43195</c:v>
                </c:pt>
                <c:pt idx="23">
                  <c:v>43196</c:v>
                </c:pt>
                <c:pt idx="24">
                  <c:v>43199</c:v>
                </c:pt>
                <c:pt idx="25">
                  <c:v>43200</c:v>
                </c:pt>
                <c:pt idx="26">
                  <c:v>43201</c:v>
                </c:pt>
                <c:pt idx="27">
                  <c:v>43202</c:v>
                </c:pt>
                <c:pt idx="28">
                  <c:v>43203</c:v>
                </c:pt>
                <c:pt idx="29">
                  <c:v>43206</c:v>
                </c:pt>
                <c:pt idx="30">
                  <c:v>43207</c:v>
                </c:pt>
                <c:pt idx="31">
                  <c:v>43208</c:v>
                </c:pt>
                <c:pt idx="32">
                  <c:v>43209</c:v>
                </c:pt>
                <c:pt idx="33">
                  <c:v>43210</c:v>
                </c:pt>
                <c:pt idx="34">
                  <c:v>43213</c:v>
                </c:pt>
                <c:pt idx="35">
                  <c:v>43214</c:v>
                </c:pt>
                <c:pt idx="36">
                  <c:v>43215</c:v>
                </c:pt>
                <c:pt idx="37">
                  <c:v>43216</c:v>
                </c:pt>
                <c:pt idx="38">
                  <c:v>43217</c:v>
                </c:pt>
                <c:pt idx="39">
                  <c:v>43222</c:v>
                </c:pt>
                <c:pt idx="40">
                  <c:v>43223</c:v>
                </c:pt>
                <c:pt idx="41">
                  <c:v>43224</c:v>
                </c:pt>
                <c:pt idx="42">
                  <c:v>43227</c:v>
                </c:pt>
                <c:pt idx="43">
                  <c:v>43228</c:v>
                </c:pt>
                <c:pt idx="44">
                  <c:v>43229</c:v>
                </c:pt>
                <c:pt idx="45">
                  <c:v>43230</c:v>
                </c:pt>
                <c:pt idx="46">
                  <c:v>43231</c:v>
                </c:pt>
                <c:pt idx="47">
                  <c:v>43234</c:v>
                </c:pt>
                <c:pt idx="48">
                  <c:v>43235</c:v>
                </c:pt>
                <c:pt idx="49">
                  <c:v>43236</c:v>
                </c:pt>
                <c:pt idx="50">
                  <c:v>43237</c:v>
                </c:pt>
                <c:pt idx="51">
                  <c:v>43238</c:v>
                </c:pt>
                <c:pt idx="52">
                  <c:v>43241</c:v>
                </c:pt>
                <c:pt idx="53">
                  <c:v>43242</c:v>
                </c:pt>
                <c:pt idx="54">
                  <c:v>43243</c:v>
                </c:pt>
                <c:pt idx="55">
                  <c:v>43244</c:v>
                </c:pt>
                <c:pt idx="56">
                  <c:v>43248</c:v>
                </c:pt>
                <c:pt idx="57">
                  <c:v>43249</c:v>
                </c:pt>
                <c:pt idx="58">
                  <c:v>43250</c:v>
                </c:pt>
                <c:pt idx="59">
                  <c:v>43251</c:v>
                </c:pt>
                <c:pt idx="60">
                  <c:v>43252</c:v>
                </c:pt>
                <c:pt idx="61">
                  <c:v>43255</c:v>
                </c:pt>
                <c:pt idx="62">
                  <c:v>43256</c:v>
                </c:pt>
                <c:pt idx="63">
                  <c:v>43257</c:v>
                </c:pt>
                <c:pt idx="64">
                  <c:v>43258</c:v>
                </c:pt>
                <c:pt idx="65">
                  <c:v>43259</c:v>
                </c:pt>
                <c:pt idx="66">
                  <c:v>43262</c:v>
                </c:pt>
                <c:pt idx="67">
                  <c:v>43263</c:v>
                </c:pt>
                <c:pt idx="68">
                  <c:v>43264</c:v>
                </c:pt>
                <c:pt idx="69">
                  <c:v>43265</c:v>
                </c:pt>
                <c:pt idx="70">
                  <c:v>43266</c:v>
                </c:pt>
                <c:pt idx="71">
                  <c:v>43269</c:v>
                </c:pt>
                <c:pt idx="72">
                  <c:v>43270</c:v>
                </c:pt>
                <c:pt idx="73">
                  <c:v>43272</c:v>
                </c:pt>
                <c:pt idx="74">
                  <c:v>43273</c:v>
                </c:pt>
                <c:pt idx="75">
                  <c:v>43276</c:v>
                </c:pt>
                <c:pt idx="76">
                  <c:v>43277</c:v>
                </c:pt>
                <c:pt idx="77">
                  <c:v>43278</c:v>
                </c:pt>
                <c:pt idx="78">
                  <c:v>43279</c:v>
                </c:pt>
                <c:pt idx="79">
                  <c:v>43280</c:v>
                </c:pt>
                <c:pt idx="80">
                  <c:v>43283</c:v>
                </c:pt>
                <c:pt idx="81">
                  <c:v>43284</c:v>
                </c:pt>
                <c:pt idx="82">
                  <c:v>43285</c:v>
                </c:pt>
                <c:pt idx="83">
                  <c:v>43286</c:v>
                </c:pt>
                <c:pt idx="84">
                  <c:v>43287</c:v>
                </c:pt>
                <c:pt idx="85">
                  <c:v>43291</c:v>
                </c:pt>
                <c:pt idx="86">
                  <c:v>43292</c:v>
                </c:pt>
                <c:pt idx="87">
                  <c:v>43293</c:v>
                </c:pt>
                <c:pt idx="88">
                  <c:v>43294</c:v>
                </c:pt>
                <c:pt idx="89">
                  <c:v>43297</c:v>
                </c:pt>
                <c:pt idx="90">
                  <c:v>43298</c:v>
                </c:pt>
                <c:pt idx="91">
                  <c:v>43299</c:v>
                </c:pt>
                <c:pt idx="92">
                  <c:v>43300</c:v>
                </c:pt>
                <c:pt idx="93">
                  <c:v>43301</c:v>
                </c:pt>
                <c:pt idx="94">
                  <c:v>43304</c:v>
                </c:pt>
                <c:pt idx="95">
                  <c:v>43305</c:v>
                </c:pt>
                <c:pt idx="96">
                  <c:v>43306</c:v>
                </c:pt>
                <c:pt idx="97">
                  <c:v>43307</c:v>
                </c:pt>
                <c:pt idx="98">
                  <c:v>43308</c:v>
                </c:pt>
                <c:pt idx="99">
                  <c:v>43311</c:v>
                </c:pt>
                <c:pt idx="100">
                  <c:v>43312</c:v>
                </c:pt>
                <c:pt idx="101">
                  <c:v>43313</c:v>
                </c:pt>
                <c:pt idx="102">
                  <c:v>43314</c:v>
                </c:pt>
                <c:pt idx="103">
                  <c:v>43315</c:v>
                </c:pt>
                <c:pt idx="104">
                  <c:v>43318</c:v>
                </c:pt>
                <c:pt idx="105">
                  <c:v>43319</c:v>
                </c:pt>
                <c:pt idx="106">
                  <c:v>43320</c:v>
                </c:pt>
                <c:pt idx="107">
                  <c:v>43321</c:v>
                </c:pt>
                <c:pt idx="108">
                  <c:v>43322</c:v>
                </c:pt>
                <c:pt idx="109">
                  <c:v>43325</c:v>
                </c:pt>
                <c:pt idx="110">
                  <c:v>43326</c:v>
                </c:pt>
                <c:pt idx="111">
                  <c:v>43327</c:v>
                </c:pt>
                <c:pt idx="112">
                  <c:v>43328</c:v>
                </c:pt>
                <c:pt idx="113">
                  <c:v>43329</c:v>
                </c:pt>
                <c:pt idx="114">
                  <c:v>43333</c:v>
                </c:pt>
                <c:pt idx="115">
                  <c:v>43334</c:v>
                </c:pt>
                <c:pt idx="116">
                  <c:v>43335</c:v>
                </c:pt>
                <c:pt idx="117">
                  <c:v>43336</c:v>
                </c:pt>
                <c:pt idx="118">
                  <c:v>43339</c:v>
                </c:pt>
                <c:pt idx="119">
                  <c:v>43340</c:v>
                </c:pt>
                <c:pt idx="120">
                  <c:v>43341</c:v>
                </c:pt>
                <c:pt idx="121">
                  <c:v>43342</c:v>
                </c:pt>
                <c:pt idx="122">
                  <c:v>43343</c:v>
                </c:pt>
                <c:pt idx="123">
                  <c:v>43346</c:v>
                </c:pt>
                <c:pt idx="124">
                  <c:v>43347</c:v>
                </c:pt>
                <c:pt idx="125">
                  <c:v>43348</c:v>
                </c:pt>
                <c:pt idx="126">
                  <c:v>43349</c:v>
                </c:pt>
                <c:pt idx="127">
                  <c:v>43350</c:v>
                </c:pt>
                <c:pt idx="128">
                  <c:v>43353</c:v>
                </c:pt>
                <c:pt idx="129">
                  <c:v>43354</c:v>
                </c:pt>
                <c:pt idx="130">
                  <c:v>43355</c:v>
                </c:pt>
                <c:pt idx="131">
                  <c:v>43356</c:v>
                </c:pt>
                <c:pt idx="132">
                  <c:v>43357</c:v>
                </c:pt>
                <c:pt idx="133">
                  <c:v>43360</c:v>
                </c:pt>
                <c:pt idx="134">
                  <c:v>43361</c:v>
                </c:pt>
                <c:pt idx="135">
                  <c:v>43362</c:v>
                </c:pt>
                <c:pt idx="136">
                  <c:v>43363</c:v>
                </c:pt>
                <c:pt idx="137">
                  <c:v>43364</c:v>
                </c:pt>
                <c:pt idx="138">
                  <c:v>43367</c:v>
                </c:pt>
                <c:pt idx="139">
                  <c:v>43368</c:v>
                </c:pt>
                <c:pt idx="140">
                  <c:v>43369</c:v>
                </c:pt>
                <c:pt idx="141">
                  <c:v>43370</c:v>
                </c:pt>
                <c:pt idx="142">
                  <c:v>43371</c:v>
                </c:pt>
                <c:pt idx="143">
                  <c:v>43374</c:v>
                </c:pt>
                <c:pt idx="144">
                  <c:v>43375</c:v>
                </c:pt>
                <c:pt idx="145">
                  <c:v>43376</c:v>
                </c:pt>
                <c:pt idx="146">
                  <c:v>43377</c:v>
                </c:pt>
                <c:pt idx="147">
                  <c:v>43378</c:v>
                </c:pt>
                <c:pt idx="148">
                  <c:v>43381</c:v>
                </c:pt>
                <c:pt idx="149">
                  <c:v>43382</c:v>
                </c:pt>
                <c:pt idx="150">
                  <c:v>43383</c:v>
                </c:pt>
                <c:pt idx="151">
                  <c:v>43384</c:v>
                </c:pt>
                <c:pt idx="152">
                  <c:v>43385</c:v>
                </c:pt>
                <c:pt idx="153">
                  <c:v>43389</c:v>
                </c:pt>
                <c:pt idx="154">
                  <c:v>43390</c:v>
                </c:pt>
                <c:pt idx="155">
                  <c:v>43391</c:v>
                </c:pt>
                <c:pt idx="156">
                  <c:v>43392</c:v>
                </c:pt>
                <c:pt idx="157">
                  <c:v>43395</c:v>
                </c:pt>
                <c:pt idx="158">
                  <c:v>43396</c:v>
                </c:pt>
                <c:pt idx="159">
                  <c:v>43397</c:v>
                </c:pt>
                <c:pt idx="160">
                  <c:v>43398</c:v>
                </c:pt>
                <c:pt idx="161">
                  <c:v>43399</c:v>
                </c:pt>
                <c:pt idx="162">
                  <c:v>43402</c:v>
                </c:pt>
                <c:pt idx="163">
                  <c:v>43403</c:v>
                </c:pt>
                <c:pt idx="164">
                  <c:v>43404</c:v>
                </c:pt>
                <c:pt idx="165">
                  <c:v>43405</c:v>
                </c:pt>
                <c:pt idx="166">
                  <c:v>43406</c:v>
                </c:pt>
                <c:pt idx="167">
                  <c:v>43409</c:v>
                </c:pt>
                <c:pt idx="168">
                  <c:v>43411</c:v>
                </c:pt>
                <c:pt idx="169">
                  <c:v>43412</c:v>
                </c:pt>
                <c:pt idx="170">
                  <c:v>43413</c:v>
                </c:pt>
                <c:pt idx="171">
                  <c:v>43416</c:v>
                </c:pt>
                <c:pt idx="172">
                  <c:v>43417</c:v>
                </c:pt>
                <c:pt idx="173">
                  <c:v>43418</c:v>
                </c:pt>
                <c:pt idx="174">
                  <c:v>43419</c:v>
                </c:pt>
                <c:pt idx="175">
                  <c:v>43420</c:v>
                </c:pt>
                <c:pt idx="176">
                  <c:v>43424</c:v>
                </c:pt>
                <c:pt idx="177">
                  <c:v>43425</c:v>
                </c:pt>
                <c:pt idx="178">
                  <c:v>43426</c:v>
                </c:pt>
                <c:pt idx="179">
                  <c:v>43427</c:v>
                </c:pt>
                <c:pt idx="180">
                  <c:v>43430</c:v>
                </c:pt>
                <c:pt idx="181">
                  <c:v>43431</c:v>
                </c:pt>
                <c:pt idx="182">
                  <c:v>43432</c:v>
                </c:pt>
                <c:pt idx="183">
                  <c:v>43433</c:v>
                </c:pt>
                <c:pt idx="184">
                  <c:v>43437</c:v>
                </c:pt>
                <c:pt idx="185">
                  <c:v>43438</c:v>
                </c:pt>
                <c:pt idx="186">
                  <c:v>43439</c:v>
                </c:pt>
                <c:pt idx="187">
                  <c:v>43440</c:v>
                </c:pt>
                <c:pt idx="188">
                  <c:v>43441</c:v>
                </c:pt>
                <c:pt idx="189">
                  <c:v>43444</c:v>
                </c:pt>
                <c:pt idx="190">
                  <c:v>43445</c:v>
                </c:pt>
                <c:pt idx="191">
                  <c:v>43446</c:v>
                </c:pt>
                <c:pt idx="192">
                  <c:v>43447</c:v>
                </c:pt>
                <c:pt idx="193">
                  <c:v>43448</c:v>
                </c:pt>
                <c:pt idx="194">
                  <c:v>43451</c:v>
                </c:pt>
                <c:pt idx="195">
                  <c:v>43452</c:v>
                </c:pt>
                <c:pt idx="196">
                  <c:v>43453</c:v>
                </c:pt>
                <c:pt idx="197">
                  <c:v>43454</c:v>
                </c:pt>
                <c:pt idx="198">
                  <c:v>43455</c:v>
                </c:pt>
                <c:pt idx="199">
                  <c:v>43460</c:v>
                </c:pt>
                <c:pt idx="200">
                  <c:v>43461</c:v>
                </c:pt>
                <c:pt idx="201">
                  <c:v>43462</c:v>
                </c:pt>
                <c:pt idx="202">
                  <c:v>43465</c:v>
                </c:pt>
                <c:pt idx="203">
                  <c:v>43467</c:v>
                </c:pt>
                <c:pt idx="204">
                  <c:v>43468</c:v>
                </c:pt>
                <c:pt idx="205">
                  <c:v>43469</c:v>
                </c:pt>
                <c:pt idx="206">
                  <c:v>43472</c:v>
                </c:pt>
                <c:pt idx="207">
                  <c:v>43473</c:v>
                </c:pt>
                <c:pt idx="208">
                  <c:v>43474</c:v>
                </c:pt>
                <c:pt idx="209">
                  <c:v>43475</c:v>
                </c:pt>
                <c:pt idx="210">
                  <c:v>43476</c:v>
                </c:pt>
                <c:pt idx="211">
                  <c:v>43479</c:v>
                </c:pt>
                <c:pt idx="212">
                  <c:v>43480</c:v>
                </c:pt>
                <c:pt idx="213">
                  <c:v>43481</c:v>
                </c:pt>
                <c:pt idx="214">
                  <c:v>43482</c:v>
                </c:pt>
                <c:pt idx="215">
                  <c:v>43483</c:v>
                </c:pt>
                <c:pt idx="216">
                  <c:v>43486</c:v>
                </c:pt>
                <c:pt idx="217">
                  <c:v>43487</c:v>
                </c:pt>
                <c:pt idx="218">
                  <c:v>43488</c:v>
                </c:pt>
                <c:pt idx="219">
                  <c:v>43489</c:v>
                </c:pt>
                <c:pt idx="220">
                  <c:v>43490</c:v>
                </c:pt>
                <c:pt idx="221">
                  <c:v>43493</c:v>
                </c:pt>
                <c:pt idx="222">
                  <c:v>43494</c:v>
                </c:pt>
                <c:pt idx="223">
                  <c:v>43495</c:v>
                </c:pt>
                <c:pt idx="224">
                  <c:v>43496</c:v>
                </c:pt>
                <c:pt idx="225">
                  <c:v>43497</c:v>
                </c:pt>
                <c:pt idx="226">
                  <c:v>43500</c:v>
                </c:pt>
                <c:pt idx="227">
                  <c:v>43501</c:v>
                </c:pt>
                <c:pt idx="228">
                  <c:v>43502</c:v>
                </c:pt>
                <c:pt idx="229">
                  <c:v>43503</c:v>
                </c:pt>
                <c:pt idx="230">
                  <c:v>43504</c:v>
                </c:pt>
                <c:pt idx="231">
                  <c:v>43507</c:v>
                </c:pt>
                <c:pt idx="232">
                  <c:v>43508</c:v>
                </c:pt>
                <c:pt idx="233">
                  <c:v>43509</c:v>
                </c:pt>
                <c:pt idx="234">
                  <c:v>43510</c:v>
                </c:pt>
                <c:pt idx="235">
                  <c:v>43511</c:v>
                </c:pt>
                <c:pt idx="236">
                  <c:v>43514</c:v>
                </c:pt>
                <c:pt idx="237">
                  <c:v>43515</c:v>
                </c:pt>
                <c:pt idx="238">
                  <c:v>43516</c:v>
                </c:pt>
                <c:pt idx="239">
                  <c:v>43517</c:v>
                </c:pt>
                <c:pt idx="240">
                  <c:v>43518</c:v>
                </c:pt>
                <c:pt idx="241">
                  <c:v>43521</c:v>
                </c:pt>
                <c:pt idx="242">
                  <c:v>43522</c:v>
                </c:pt>
                <c:pt idx="243">
                  <c:v>43523</c:v>
                </c:pt>
                <c:pt idx="244">
                  <c:v>43524</c:v>
                </c:pt>
                <c:pt idx="245">
                  <c:v>43525</c:v>
                </c:pt>
                <c:pt idx="246">
                  <c:v>43530</c:v>
                </c:pt>
                <c:pt idx="247">
                  <c:v>43531</c:v>
                </c:pt>
                <c:pt idx="248">
                  <c:v>43532</c:v>
                </c:pt>
                <c:pt idx="249">
                  <c:v>43535</c:v>
                </c:pt>
                <c:pt idx="250">
                  <c:v>43536</c:v>
                </c:pt>
                <c:pt idx="251">
                  <c:v>43537</c:v>
                </c:pt>
                <c:pt idx="252">
                  <c:v>43538</c:v>
                </c:pt>
                <c:pt idx="253">
                  <c:v>43539</c:v>
                </c:pt>
                <c:pt idx="254">
                  <c:v>43542</c:v>
                </c:pt>
                <c:pt idx="255">
                  <c:v>43543</c:v>
                </c:pt>
                <c:pt idx="256">
                  <c:v>43544</c:v>
                </c:pt>
                <c:pt idx="257">
                  <c:v>43545</c:v>
                </c:pt>
                <c:pt idx="258">
                  <c:v>43546</c:v>
                </c:pt>
                <c:pt idx="259">
                  <c:v>43549</c:v>
                </c:pt>
                <c:pt idx="260">
                  <c:v>43550</c:v>
                </c:pt>
                <c:pt idx="261">
                  <c:v>43551</c:v>
                </c:pt>
                <c:pt idx="262">
                  <c:v>43552</c:v>
                </c:pt>
                <c:pt idx="263">
                  <c:v>43553</c:v>
                </c:pt>
                <c:pt idx="264">
                  <c:v>43556</c:v>
                </c:pt>
                <c:pt idx="265">
                  <c:v>43558</c:v>
                </c:pt>
                <c:pt idx="266">
                  <c:v>43559</c:v>
                </c:pt>
                <c:pt idx="267">
                  <c:v>43560</c:v>
                </c:pt>
                <c:pt idx="268">
                  <c:v>43563</c:v>
                </c:pt>
                <c:pt idx="269">
                  <c:v>43564</c:v>
                </c:pt>
                <c:pt idx="270">
                  <c:v>43565</c:v>
                </c:pt>
                <c:pt idx="271">
                  <c:v>43566</c:v>
                </c:pt>
                <c:pt idx="272">
                  <c:v>43567</c:v>
                </c:pt>
                <c:pt idx="273">
                  <c:v>43570</c:v>
                </c:pt>
                <c:pt idx="274">
                  <c:v>43571</c:v>
                </c:pt>
                <c:pt idx="275">
                  <c:v>43572</c:v>
                </c:pt>
                <c:pt idx="276">
                  <c:v>43577</c:v>
                </c:pt>
                <c:pt idx="277">
                  <c:v>43578</c:v>
                </c:pt>
                <c:pt idx="278">
                  <c:v>43579</c:v>
                </c:pt>
                <c:pt idx="279">
                  <c:v>43580</c:v>
                </c:pt>
                <c:pt idx="280">
                  <c:v>43581</c:v>
                </c:pt>
                <c:pt idx="281">
                  <c:v>43584</c:v>
                </c:pt>
                <c:pt idx="282">
                  <c:v>43585</c:v>
                </c:pt>
                <c:pt idx="283">
                  <c:v>43587</c:v>
                </c:pt>
                <c:pt idx="284">
                  <c:v>43588</c:v>
                </c:pt>
                <c:pt idx="285">
                  <c:v>43591</c:v>
                </c:pt>
                <c:pt idx="286">
                  <c:v>43592</c:v>
                </c:pt>
                <c:pt idx="287">
                  <c:v>43593</c:v>
                </c:pt>
                <c:pt idx="288">
                  <c:v>43594</c:v>
                </c:pt>
                <c:pt idx="289">
                  <c:v>43595</c:v>
                </c:pt>
                <c:pt idx="290">
                  <c:v>43598</c:v>
                </c:pt>
                <c:pt idx="291">
                  <c:v>43599</c:v>
                </c:pt>
                <c:pt idx="292">
                  <c:v>43600</c:v>
                </c:pt>
                <c:pt idx="293">
                  <c:v>43601</c:v>
                </c:pt>
                <c:pt idx="294">
                  <c:v>43602</c:v>
                </c:pt>
                <c:pt idx="295">
                  <c:v>43605</c:v>
                </c:pt>
                <c:pt idx="296">
                  <c:v>43606</c:v>
                </c:pt>
                <c:pt idx="297">
                  <c:v>43607</c:v>
                </c:pt>
              </c:numCache>
            </c:numRef>
          </c:cat>
          <c:val>
            <c:numRef>
              <c:f>'Tipos de Cambio'!$AB$4409:$AB$4705</c:f>
              <c:numCache>
                <c:formatCode>General</c:formatCode>
                <c:ptCount val="297"/>
                <c:pt idx="0">
                  <c:v>3.1947930000000002</c:v>
                </c:pt>
                <c:pt idx="1">
                  <c:v>3.1834790000000002</c:v>
                </c:pt>
                <c:pt idx="2">
                  <c:v>3.2231990000000001</c:v>
                </c:pt>
                <c:pt idx="3">
                  <c:v>3.2266729999999999</c:v>
                </c:pt>
                <c:pt idx="4">
                  <c:v>3.2114579999999999</c:v>
                </c:pt>
                <c:pt idx="5">
                  <c:v>3.1968299999999998</c:v>
                </c:pt>
                <c:pt idx="6">
                  <c:v>3.191405</c:v>
                </c:pt>
                <c:pt idx="7">
                  <c:v>3.1985070000000002</c:v>
                </c:pt>
                <c:pt idx="8">
                  <c:v>3.202064</c:v>
                </c:pt>
                <c:pt idx="9">
                  <c:v>3.2180759999999999</c:v>
                </c:pt>
                <c:pt idx="10">
                  <c:v>3.1887349999999999</c:v>
                </c:pt>
                <c:pt idx="11">
                  <c:v>3.19075</c:v>
                </c:pt>
                <c:pt idx="12">
                  <c:v>3.1987939999999999</c:v>
                </c:pt>
                <c:pt idx="13">
                  <c:v>3.2056550000000001</c:v>
                </c:pt>
                <c:pt idx="14">
                  <c:v>3.1925810000000001</c:v>
                </c:pt>
                <c:pt idx="15">
                  <c:v>3.1963400000000002</c:v>
                </c:pt>
                <c:pt idx="16">
                  <c:v>3.210572</c:v>
                </c:pt>
                <c:pt idx="17">
                  <c:v>3.2101869999999999</c:v>
                </c:pt>
                <c:pt idx="18">
                  <c:v>3.1994220000000002</c:v>
                </c:pt>
                <c:pt idx="19">
                  <c:v>3.20791</c:v>
                </c:pt>
                <c:pt idx="20">
                  <c:v>3.1992639999999999</c:v>
                </c:pt>
                <c:pt idx="21">
                  <c:v>3.2038069999999998</c:v>
                </c:pt>
                <c:pt idx="22">
                  <c:v>3.1988590000000001</c:v>
                </c:pt>
                <c:pt idx="23">
                  <c:v>3.2012049999999999</c:v>
                </c:pt>
                <c:pt idx="24">
                  <c:v>3.2085560000000002</c:v>
                </c:pt>
                <c:pt idx="25">
                  <c:v>3.2161770000000001</c:v>
                </c:pt>
                <c:pt idx="26">
                  <c:v>3.207071</c:v>
                </c:pt>
                <c:pt idx="27">
                  <c:v>3.2148310000000002</c:v>
                </c:pt>
                <c:pt idx="28">
                  <c:v>3.2122769999999998</c:v>
                </c:pt>
                <c:pt idx="29">
                  <c:v>3.212097</c:v>
                </c:pt>
                <c:pt idx="30">
                  <c:v>3.2090719999999999</c:v>
                </c:pt>
                <c:pt idx="31">
                  <c:v>3.2106509999999999</c:v>
                </c:pt>
                <c:pt idx="32">
                  <c:v>3.2065939999999999</c:v>
                </c:pt>
                <c:pt idx="33">
                  <c:v>3.2072189999999998</c:v>
                </c:pt>
                <c:pt idx="34">
                  <c:v>3.2106240000000001</c:v>
                </c:pt>
                <c:pt idx="35">
                  <c:v>3.2010869999999998</c:v>
                </c:pt>
                <c:pt idx="36">
                  <c:v>3.243115</c:v>
                </c:pt>
                <c:pt idx="37">
                  <c:v>3.243738</c:v>
                </c:pt>
                <c:pt idx="38">
                  <c:v>3.3320240000000001</c:v>
                </c:pt>
                <c:pt idx="39">
                  <c:v>3.6199379999999999</c:v>
                </c:pt>
                <c:pt idx="40">
                  <c:v>3.426218</c:v>
                </c:pt>
                <c:pt idx="41">
                  <c:v>3.4491969999999998</c:v>
                </c:pt>
                <c:pt idx="42">
                  <c:v>3.5160969999999998</c:v>
                </c:pt>
                <c:pt idx="43">
                  <c:v>3.5710359999999999</c:v>
                </c:pt>
                <c:pt idx="44">
                  <c:v>3.5736789999999998</c:v>
                </c:pt>
                <c:pt idx="45">
                  <c:v>3.6722450000000002</c:v>
                </c:pt>
                <c:pt idx="46">
                  <c:v>3.9420760000000001</c:v>
                </c:pt>
                <c:pt idx="47">
                  <c:v>3.770124</c:v>
                </c:pt>
                <c:pt idx="48">
                  <c:v>3.8122889999999998</c:v>
                </c:pt>
                <c:pt idx="49">
                  <c:v>3.8195749999999999</c:v>
                </c:pt>
                <c:pt idx="50">
                  <c:v>3.8291539999999999</c:v>
                </c:pt>
                <c:pt idx="51">
                  <c:v>3.8202720000000001</c:v>
                </c:pt>
                <c:pt idx="52">
                  <c:v>3.813113</c:v>
                </c:pt>
                <c:pt idx="53">
                  <c:v>3.8310430000000002</c:v>
                </c:pt>
                <c:pt idx="54">
                  <c:v>3.8567670000000001</c:v>
                </c:pt>
                <c:pt idx="55">
                  <c:v>3.8613599999999999</c:v>
                </c:pt>
                <c:pt idx="56">
                  <c:v>3.870606</c:v>
                </c:pt>
                <c:pt idx="57">
                  <c:v>3.8837830000000002</c:v>
                </c:pt>
                <c:pt idx="58">
                  <c:v>3.893551</c:v>
                </c:pt>
                <c:pt idx="59">
                  <c:v>3.889945</c:v>
                </c:pt>
                <c:pt idx="60">
                  <c:v>3.898943</c:v>
                </c:pt>
                <c:pt idx="61">
                  <c:v>3.8962859999999999</c:v>
                </c:pt>
                <c:pt idx="62">
                  <c:v>3.8976899999999999</c:v>
                </c:pt>
                <c:pt idx="63">
                  <c:v>3.908731</c:v>
                </c:pt>
                <c:pt idx="64">
                  <c:v>3.9505520000000001</c:v>
                </c:pt>
                <c:pt idx="65">
                  <c:v>4.0613580000000002</c:v>
                </c:pt>
                <c:pt idx="66">
                  <c:v>4.0216779999999996</c:v>
                </c:pt>
                <c:pt idx="67">
                  <c:v>4.0638329999999998</c:v>
                </c:pt>
                <c:pt idx="68">
                  <c:v>4.3269760000000002</c:v>
                </c:pt>
                <c:pt idx="69">
                  <c:v>4.4030630000000004</c:v>
                </c:pt>
                <c:pt idx="70">
                  <c:v>4.2834729999999999</c:v>
                </c:pt>
                <c:pt idx="71">
                  <c:v>4.2804500000000001</c:v>
                </c:pt>
                <c:pt idx="72">
                  <c:v>4.2351999999999999</c:v>
                </c:pt>
                <c:pt idx="73">
                  <c:v>4.1520630000000001</c:v>
                </c:pt>
                <c:pt idx="74">
                  <c:v>4.1420120000000002</c:v>
                </c:pt>
                <c:pt idx="75">
                  <c:v>4.1189790000000004</c:v>
                </c:pt>
                <c:pt idx="76">
                  <c:v>4.1523539999999999</c:v>
                </c:pt>
                <c:pt idx="77">
                  <c:v>4.2401650000000002</c:v>
                </c:pt>
                <c:pt idx="78">
                  <c:v>4.359191</c:v>
                </c:pt>
                <c:pt idx="79">
                  <c:v>4.235576</c:v>
                </c:pt>
                <c:pt idx="80">
                  <c:v>4.1849189999999998</c:v>
                </c:pt>
                <c:pt idx="81">
                  <c:v>4.2316799999999999</c:v>
                </c:pt>
                <c:pt idx="82">
                  <c:v>4.229876</c:v>
                </c:pt>
                <c:pt idx="83">
                  <c:v>4.2000989999999998</c:v>
                </c:pt>
                <c:pt idx="84">
                  <c:v>4.1299489999999999</c:v>
                </c:pt>
                <c:pt idx="85">
                  <c:v>4.0996240000000004</c:v>
                </c:pt>
                <c:pt idx="86">
                  <c:v>4.0838669999999997</c:v>
                </c:pt>
                <c:pt idx="87">
                  <c:v>4.0662310000000002</c:v>
                </c:pt>
                <c:pt idx="88">
                  <c:v>4.0895640000000002</c:v>
                </c:pt>
                <c:pt idx="89">
                  <c:v>4.1078939999999999</c:v>
                </c:pt>
                <c:pt idx="90">
                  <c:v>4.0705010000000001</c:v>
                </c:pt>
                <c:pt idx="91">
                  <c:v>4.0976319999999999</c:v>
                </c:pt>
                <c:pt idx="92">
                  <c:v>4.0735539999999997</c:v>
                </c:pt>
                <c:pt idx="93">
                  <c:v>4.0626009999999999</c:v>
                </c:pt>
                <c:pt idx="94">
                  <c:v>4.0460560000000001</c:v>
                </c:pt>
                <c:pt idx="95">
                  <c:v>4.0459699999999996</c:v>
                </c:pt>
                <c:pt idx="96">
                  <c:v>4.0352139999999999</c:v>
                </c:pt>
                <c:pt idx="97">
                  <c:v>4.0105380000000004</c:v>
                </c:pt>
                <c:pt idx="98">
                  <c:v>3.9989729999999999</c:v>
                </c:pt>
                <c:pt idx="99">
                  <c:v>4.0209479999999997</c:v>
                </c:pt>
                <c:pt idx="100">
                  <c:v>4.0341490000000002</c:v>
                </c:pt>
                <c:pt idx="101">
                  <c:v>4.0115160000000003</c:v>
                </c:pt>
                <c:pt idx="102">
                  <c:v>3.997363</c:v>
                </c:pt>
                <c:pt idx="103">
                  <c:v>3.987743</c:v>
                </c:pt>
                <c:pt idx="104">
                  <c:v>4.0102180000000001</c:v>
                </c:pt>
                <c:pt idx="105">
                  <c:v>4.0450590000000002</c:v>
                </c:pt>
                <c:pt idx="106">
                  <c:v>4.1210969999999998</c:v>
                </c:pt>
                <c:pt idx="107">
                  <c:v>4.2721929999999997</c:v>
                </c:pt>
                <c:pt idx="108">
                  <c:v>4.3424950000000004</c:v>
                </c:pt>
                <c:pt idx="109">
                  <c:v>4.3011530000000002</c:v>
                </c:pt>
                <c:pt idx="110">
                  <c:v>4.3260079999999999</c:v>
                </c:pt>
                <c:pt idx="111">
                  <c:v>4.3338710000000003</c:v>
                </c:pt>
                <c:pt idx="112">
                  <c:v>4.3402399999999997</c:v>
                </c:pt>
                <c:pt idx="113">
                  <c:v>4.3813529999999998</c:v>
                </c:pt>
                <c:pt idx="114">
                  <c:v>4.4213509999999996</c:v>
                </c:pt>
                <c:pt idx="115">
                  <c:v>4.4331040000000002</c:v>
                </c:pt>
                <c:pt idx="116">
                  <c:v>4.5371119999999996</c:v>
                </c:pt>
                <c:pt idx="117">
                  <c:v>4.5439870000000004</c:v>
                </c:pt>
                <c:pt idx="118">
                  <c:v>4.608193</c:v>
                </c:pt>
                <c:pt idx="119">
                  <c:v>4.9844600000000003</c:v>
                </c:pt>
                <c:pt idx="120">
                  <c:v>5.4934620000000001</c:v>
                </c:pt>
                <c:pt idx="121">
                  <c:v>5.3941299999999996</c:v>
                </c:pt>
                <c:pt idx="122">
                  <c:v>5.4816200000000004</c:v>
                </c:pt>
                <c:pt idx="123">
                  <c:v>5.6807220000000003</c:v>
                </c:pt>
                <c:pt idx="124">
                  <c:v>5.622255</c:v>
                </c:pt>
                <c:pt idx="125">
                  <c:v>5.4641209999999996</c:v>
                </c:pt>
                <c:pt idx="126">
                  <c:v>5.4048920000000003</c:v>
                </c:pt>
                <c:pt idx="127">
                  <c:v>5.4525560000000004</c:v>
                </c:pt>
                <c:pt idx="128">
                  <c:v>5.5202970000000002</c:v>
                </c:pt>
                <c:pt idx="129">
                  <c:v>5.5825560000000003</c:v>
                </c:pt>
                <c:pt idx="130">
                  <c:v>5.7781089999999997</c:v>
                </c:pt>
                <c:pt idx="131">
                  <c:v>5.8041499999999999</c:v>
                </c:pt>
                <c:pt idx="132">
                  <c:v>5.7670139999999996</c:v>
                </c:pt>
                <c:pt idx="133">
                  <c:v>5.7915219999999996</c:v>
                </c:pt>
                <c:pt idx="134">
                  <c:v>5.725676</c:v>
                </c:pt>
                <c:pt idx="135">
                  <c:v>5.5813680000000003</c:v>
                </c:pt>
                <c:pt idx="136">
                  <c:v>5.4177419999999996</c:v>
                </c:pt>
                <c:pt idx="137">
                  <c:v>5.4396170000000001</c:v>
                </c:pt>
                <c:pt idx="138">
                  <c:v>5.5478699999999996</c:v>
                </c:pt>
                <c:pt idx="139">
                  <c:v>5.6011290000000002</c:v>
                </c:pt>
                <c:pt idx="140">
                  <c:v>5.7617229999999999</c:v>
                </c:pt>
                <c:pt idx="141">
                  <c:v>6.0054160000000003</c:v>
                </c:pt>
                <c:pt idx="142">
                  <c:v>5.765199</c:v>
                </c:pt>
                <c:pt idx="143">
                  <c:v>5.5468200000000003</c:v>
                </c:pt>
                <c:pt idx="144">
                  <c:v>5.4871299999999996</c:v>
                </c:pt>
                <c:pt idx="145">
                  <c:v>5.5759379999999998</c:v>
                </c:pt>
                <c:pt idx="146">
                  <c:v>5.5089680000000003</c:v>
                </c:pt>
                <c:pt idx="147">
                  <c:v>5.3991660000000001</c:v>
                </c:pt>
                <c:pt idx="148">
                  <c:v>5.3619919999999999</c:v>
                </c:pt>
                <c:pt idx="149">
                  <c:v>5.3796049999999997</c:v>
                </c:pt>
                <c:pt idx="150">
                  <c:v>5.3077690000000004</c:v>
                </c:pt>
                <c:pt idx="151">
                  <c:v>5.3090060000000001</c:v>
                </c:pt>
                <c:pt idx="152">
                  <c:v>5.2084089999999996</c:v>
                </c:pt>
                <c:pt idx="153">
                  <c:v>5.2226629999999998</c:v>
                </c:pt>
                <c:pt idx="154">
                  <c:v>5.282654</c:v>
                </c:pt>
                <c:pt idx="155">
                  <c:v>5.2730319999999997</c:v>
                </c:pt>
                <c:pt idx="156">
                  <c:v>5.2480060000000002</c:v>
                </c:pt>
                <c:pt idx="157">
                  <c:v>5.2735500000000002</c:v>
                </c:pt>
                <c:pt idx="158">
                  <c:v>5.328341</c:v>
                </c:pt>
                <c:pt idx="159">
                  <c:v>5.2943629999999997</c:v>
                </c:pt>
                <c:pt idx="160">
                  <c:v>5.305682</c:v>
                </c:pt>
                <c:pt idx="161">
                  <c:v>5.3002770000000003</c:v>
                </c:pt>
                <c:pt idx="162">
                  <c:v>5.2688990000000002</c:v>
                </c:pt>
                <c:pt idx="163">
                  <c:v>5.1535310000000001</c:v>
                </c:pt>
                <c:pt idx="164">
                  <c:v>5.1519440000000003</c:v>
                </c:pt>
                <c:pt idx="165">
                  <c:v>5.150271</c:v>
                </c:pt>
                <c:pt idx="166">
                  <c:v>5.1474200000000003</c:v>
                </c:pt>
                <c:pt idx="167">
                  <c:v>5.1546240000000001</c:v>
                </c:pt>
                <c:pt idx="168">
                  <c:v>5.1194790000000001</c:v>
                </c:pt>
                <c:pt idx="169">
                  <c:v>5.0884729999999996</c:v>
                </c:pt>
                <c:pt idx="170">
                  <c:v>5.1093529999999996</c:v>
                </c:pt>
                <c:pt idx="171">
                  <c:v>5.1825020000000004</c:v>
                </c:pt>
                <c:pt idx="172">
                  <c:v>5.1650960000000001</c:v>
                </c:pt>
                <c:pt idx="173">
                  <c:v>5.1951229999999997</c:v>
                </c:pt>
                <c:pt idx="174">
                  <c:v>5.1787260000000002</c:v>
                </c:pt>
                <c:pt idx="175">
                  <c:v>5.2089780000000001</c:v>
                </c:pt>
                <c:pt idx="176">
                  <c:v>5.2337920000000002</c:v>
                </c:pt>
                <c:pt idx="177">
                  <c:v>5.2654360000000002</c:v>
                </c:pt>
                <c:pt idx="178">
                  <c:v>5.4112400000000003</c:v>
                </c:pt>
                <c:pt idx="179">
                  <c:v>5.6261530000000004</c:v>
                </c:pt>
                <c:pt idx="180">
                  <c:v>5.5454059999999998</c:v>
                </c:pt>
                <c:pt idx="181">
                  <c:v>5.5307089999999999</c:v>
                </c:pt>
                <c:pt idx="182">
                  <c:v>5.4332010000000004</c:v>
                </c:pt>
                <c:pt idx="183">
                  <c:v>5.3026119999999999</c:v>
                </c:pt>
                <c:pt idx="184">
                  <c:v>5.4702349999999997</c:v>
                </c:pt>
                <c:pt idx="185">
                  <c:v>5.4617310000000003</c:v>
                </c:pt>
                <c:pt idx="186">
                  <c:v>5.4775020000000003</c:v>
                </c:pt>
                <c:pt idx="187">
                  <c:v>5.4404750000000002</c:v>
                </c:pt>
                <c:pt idx="188">
                  <c:v>5.4481010000000003</c:v>
                </c:pt>
                <c:pt idx="189">
                  <c:v>5.4801070000000003</c:v>
                </c:pt>
                <c:pt idx="190">
                  <c:v>5.4636630000000004</c:v>
                </c:pt>
                <c:pt idx="191">
                  <c:v>5.4971880000000004</c:v>
                </c:pt>
                <c:pt idx="192">
                  <c:v>5.525798</c:v>
                </c:pt>
                <c:pt idx="193">
                  <c:v>5.5471789999999999</c:v>
                </c:pt>
                <c:pt idx="194">
                  <c:v>5.5488679999999997</c:v>
                </c:pt>
                <c:pt idx="195">
                  <c:v>5.567971</c:v>
                </c:pt>
                <c:pt idx="196">
                  <c:v>5.5263460000000002</c:v>
                </c:pt>
                <c:pt idx="197">
                  <c:v>5.498443</c:v>
                </c:pt>
                <c:pt idx="198">
                  <c:v>5.6060650000000001</c:v>
                </c:pt>
                <c:pt idx="199">
                  <c:v>5.5779680000000003</c:v>
                </c:pt>
                <c:pt idx="200">
                  <c:v>5.4808459999999997</c:v>
                </c:pt>
                <c:pt idx="201">
                  <c:v>5.4808459999999997</c:v>
                </c:pt>
                <c:pt idx="202">
                  <c:v>5.486739</c:v>
                </c:pt>
                <c:pt idx="203">
                  <c:v>5.4496510000000002</c:v>
                </c:pt>
                <c:pt idx="204">
                  <c:v>5.4400680000000001</c:v>
                </c:pt>
                <c:pt idx="205">
                  <c:v>5.4451900000000002</c:v>
                </c:pt>
                <c:pt idx="206">
                  <c:v>5.4864879999999996</c:v>
                </c:pt>
                <c:pt idx="207">
                  <c:v>5.4810790000000003</c:v>
                </c:pt>
                <c:pt idx="208">
                  <c:v>5.4621789999999999</c:v>
                </c:pt>
                <c:pt idx="209">
                  <c:v>5.4564009999999996</c:v>
                </c:pt>
                <c:pt idx="210">
                  <c:v>5.4668219999999996</c:v>
                </c:pt>
                <c:pt idx="211">
                  <c:v>5.4873539999999998</c:v>
                </c:pt>
                <c:pt idx="212">
                  <c:v>5.5493899999999998</c:v>
                </c:pt>
                <c:pt idx="213">
                  <c:v>5.5650659999999998</c:v>
                </c:pt>
                <c:pt idx="214">
                  <c:v>5.5437539999999998</c:v>
                </c:pt>
                <c:pt idx="215">
                  <c:v>5.5455860000000001</c:v>
                </c:pt>
                <c:pt idx="216">
                  <c:v>5.5127129999999998</c:v>
                </c:pt>
                <c:pt idx="217">
                  <c:v>5.5301169999999997</c:v>
                </c:pt>
                <c:pt idx="218">
                  <c:v>5.5093170000000002</c:v>
                </c:pt>
                <c:pt idx="219">
                  <c:v>5.4869830000000004</c:v>
                </c:pt>
                <c:pt idx="220">
                  <c:v>5.5076200000000002</c:v>
                </c:pt>
                <c:pt idx="221">
                  <c:v>5.5993700000000004</c:v>
                </c:pt>
                <c:pt idx="222">
                  <c:v>5.5847540000000002</c:v>
                </c:pt>
                <c:pt idx="223">
                  <c:v>5.5742940000000001</c:v>
                </c:pt>
                <c:pt idx="224">
                  <c:v>5.5130369999999997</c:v>
                </c:pt>
                <c:pt idx="225">
                  <c:v>5.5133869999999998</c:v>
                </c:pt>
                <c:pt idx="226">
                  <c:v>5.517487</c:v>
                </c:pt>
                <c:pt idx="227">
                  <c:v>5.5649490000000004</c:v>
                </c:pt>
                <c:pt idx="228">
                  <c:v>5.6067840000000002</c:v>
                </c:pt>
                <c:pt idx="229">
                  <c:v>5.6114810000000004</c:v>
                </c:pt>
                <c:pt idx="230">
                  <c:v>5.5813199999999998</c:v>
                </c:pt>
                <c:pt idx="231">
                  <c:v>5.6083730000000003</c:v>
                </c:pt>
                <c:pt idx="232">
                  <c:v>5.6535950000000001</c:v>
                </c:pt>
                <c:pt idx="233">
                  <c:v>5.6436609999999998</c:v>
                </c:pt>
                <c:pt idx="234">
                  <c:v>5.7019679999999999</c:v>
                </c:pt>
                <c:pt idx="235">
                  <c:v>5.733962</c:v>
                </c:pt>
                <c:pt idx="236">
                  <c:v>5.8104610000000001</c:v>
                </c:pt>
                <c:pt idx="237">
                  <c:v>5.9026589999999999</c:v>
                </c:pt>
                <c:pt idx="238">
                  <c:v>5.8804280000000002</c:v>
                </c:pt>
                <c:pt idx="239">
                  <c:v>5.8413510000000004</c:v>
                </c:pt>
                <c:pt idx="240">
                  <c:v>5.8374439999999996</c:v>
                </c:pt>
                <c:pt idx="241">
                  <c:v>5.8013190000000003</c:v>
                </c:pt>
                <c:pt idx="242">
                  <c:v>5.8051199999999996</c:v>
                </c:pt>
                <c:pt idx="243">
                  <c:v>5.8487830000000001</c:v>
                </c:pt>
                <c:pt idx="244">
                  <c:v>5.936121</c:v>
                </c:pt>
                <c:pt idx="245">
                  <c:v>6.0716679999999998</c:v>
                </c:pt>
                <c:pt idx="246">
                  <c:v>6.3293020000000002</c:v>
                </c:pt>
                <c:pt idx="247">
                  <c:v>6.1294930000000001</c:v>
                </c:pt>
                <c:pt idx="248">
                  <c:v>6.1399860000000004</c:v>
                </c:pt>
                <c:pt idx="249">
                  <c:v>6.1860889999999999</c:v>
                </c:pt>
                <c:pt idx="250">
                  <c:v>6.142836</c:v>
                </c:pt>
                <c:pt idx="251">
                  <c:v>6.0643469999999997</c:v>
                </c:pt>
                <c:pt idx="252">
                  <c:v>5.9581439999999999</c:v>
                </c:pt>
                <c:pt idx="253">
                  <c:v>5.9585879999999998</c:v>
                </c:pt>
                <c:pt idx="254">
                  <c:v>6.0340590000000001</c:v>
                </c:pt>
                <c:pt idx="255">
                  <c:v>6.1020240000000001</c:v>
                </c:pt>
                <c:pt idx="256">
                  <c:v>6.1286040000000002</c:v>
                </c:pt>
                <c:pt idx="257">
                  <c:v>6.221997</c:v>
                </c:pt>
                <c:pt idx="258">
                  <c:v>6.2717980000000004</c:v>
                </c:pt>
                <c:pt idx="259">
                  <c:v>6.3493009999999996</c:v>
                </c:pt>
                <c:pt idx="260">
                  <c:v>6.5213840000000003</c:v>
                </c:pt>
                <c:pt idx="261">
                  <c:v>6.4742540000000002</c:v>
                </c:pt>
                <c:pt idx="262">
                  <c:v>6.4584849999999996</c:v>
                </c:pt>
                <c:pt idx="263">
                  <c:v>6.3637040000000002</c:v>
                </c:pt>
                <c:pt idx="264">
                  <c:v>6.3876390000000001</c:v>
                </c:pt>
                <c:pt idx="265">
                  <c:v>6.4624180000000004</c:v>
                </c:pt>
                <c:pt idx="266">
                  <c:v>6.5392460000000003</c:v>
                </c:pt>
                <c:pt idx="267">
                  <c:v>6.506462</c:v>
                </c:pt>
                <c:pt idx="268">
                  <c:v>6.458774</c:v>
                </c:pt>
                <c:pt idx="269">
                  <c:v>6.4041100000000002</c:v>
                </c:pt>
                <c:pt idx="270">
                  <c:v>6.3621749999999997</c:v>
                </c:pt>
                <c:pt idx="271">
                  <c:v>6.2921420000000001</c:v>
                </c:pt>
                <c:pt idx="272">
                  <c:v>6.2038849999999996</c:v>
                </c:pt>
                <c:pt idx="273">
                  <c:v>6.315366</c:v>
                </c:pt>
                <c:pt idx="274">
                  <c:v>6.2648580000000003</c:v>
                </c:pt>
                <c:pt idx="275">
                  <c:v>6.3288690000000001</c:v>
                </c:pt>
                <c:pt idx="276">
                  <c:v>6.3039889999999996</c:v>
                </c:pt>
                <c:pt idx="277">
                  <c:v>6.5383300000000002</c:v>
                </c:pt>
                <c:pt idx="278">
                  <c:v>6.658264</c:v>
                </c:pt>
                <c:pt idx="279">
                  <c:v>6.8318269999999997</c:v>
                </c:pt>
                <c:pt idx="280">
                  <c:v>6.5826599999999997</c:v>
                </c:pt>
                <c:pt idx="281">
                  <c:v>6.5555029999999999</c:v>
                </c:pt>
                <c:pt idx="282">
                  <c:v>6.6523130000000004</c:v>
                </c:pt>
                <c:pt idx="283">
                  <c:v>6.5979749999999999</c:v>
                </c:pt>
                <c:pt idx="284">
                  <c:v>6.599075</c:v>
                </c:pt>
                <c:pt idx="285">
                  <c:v>6.6894910000000003</c:v>
                </c:pt>
                <c:pt idx="286">
                  <c:v>6.6491709999999999</c:v>
                </c:pt>
                <c:pt idx="287">
                  <c:v>6.6277059999999999</c:v>
                </c:pt>
                <c:pt idx="288">
                  <c:v>6.5630449999999998</c:v>
                </c:pt>
                <c:pt idx="289">
                  <c:v>6.5567570000000002</c:v>
                </c:pt>
                <c:pt idx="290">
                  <c:v>6.5408999999999997</c:v>
                </c:pt>
                <c:pt idx="291">
                  <c:v>6.5444069999999996</c:v>
                </c:pt>
                <c:pt idx="292">
                  <c:v>6.5066750000000004</c:v>
                </c:pt>
                <c:pt idx="293">
                  <c:v>6.5048640000000004</c:v>
                </c:pt>
                <c:pt idx="294">
                  <c:v>6.5376209999999997</c:v>
                </c:pt>
                <c:pt idx="295">
                  <c:v>6.4865250000000003</c:v>
                </c:pt>
                <c:pt idx="296">
                  <c:v>6.5013100000000001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1A-4CAB-887D-665A48C66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1228192"/>
        <c:axId val="651246080"/>
      </c:lineChart>
      <c:dateAx>
        <c:axId val="65122819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51246080"/>
        <c:crosses val="autoZero"/>
        <c:auto val="1"/>
        <c:lblOffset val="100"/>
        <c:baseTimeUnit val="days"/>
        <c:majorUnit val="20"/>
        <c:majorTimeUnit val="days"/>
      </c:dateAx>
      <c:valAx>
        <c:axId val="651246080"/>
        <c:scaling>
          <c:orientation val="minMax"/>
          <c:max val="7"/>
          <c:min val="3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5122819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s-A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26091713715311E-2"/>
          <c:y val="8.5123227957750403E-2"/>
          <c:w val="0.90017060393962955"/>
          <c:h val="0.7439462941029151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dLbl>
              <c:idx val="8"/>
              <c:layout>
                <c:manualLayout>
                  <c:x val="-3.7411668063817891E-2"/>
                  <c:y val="-5.0818270662958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C1C-47A2-BF72-232C5D9970CF}"/>
                </c:ext>
              </c:extLst>
            </c:dLbl>
            <c:dLbl>
              <c:idx val="15"/>
              <c:layout>
                <c:manualLayout>
                  <c:x val="-5.3445240091168453E-2"/>
                  <c:y val="-5.0818270662958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1C-47A2-BF72-232C5D9970CF}"/>
                </c:ext>
              </c:extLst>
            </c:dLbl>
            <c:dLbl>
              <c:idx val="17"/>
              <c:layout>
                <c:manualLayout>
                  <c:x val="-1.3064241103057553E-16"/>
                  <c:y val="-5.9786200779951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1C-47A2-BF72-232C5D9970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'[apendice6.xlsx]GPC_%'!$A$31:$A$48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2016*</c:v>
                </c:pt>
                <c:pt idx="16">
                  <c:v>2017*</c:v>
                </c:pt>
                <c:pt idx="17">
                  <c:v>2018*</c:v>
                </c:pt>
              </c:strCache>
            </c:strRef>
          </c:cat>
          <c:val>
            <c:numRef>
              <c:f>'[apendice6.xlsx]GPC_%'!$B$31:$B$48</c:f>
              <c:numCache>
                <c:formatCode>_(* #,##0.00_);_(* \(#,##0.00\);_(* "-"??_);_(@_)</c:formatCode>
                <c:ptCount val="18"/>
                <c:pt idx="0">
                  <c:v>0.35597677363927377</c:v>
                </c:pt>
                <c:pt idx="1">
                  <c:v>0.29107530006297194</c:v>
                </c:pt>
                <c:pt idx="2">
                  <c:v>0.29449469668082012</c:v>
                </c:pt>
                <c:pt idx="3">
                  <c:v>0.26600172824241641</c:v>
                </c:pt>
                <c:pt idx="4">
                  <c:v>0.29057054858200188</c:v>
                </c:pt>
                <c:pt idx="5">
                  <c:v>0.29642272854187829</c:v>
                </c:pt>
                <c:pt idx="6">
                  <c:v>0.32484087238766213</c:v>
                </c:pt>
                <c:pt idx="7">
                  <c:v>0.34303477493321716</c:v>
                </c:pt>
                <c:pt idx="8">
                  <c:v>0.39886277911682572</c:v>
                </c:pt>
                <c:pt idx="9">
                  <c:v>0.38270115291451395</c:v>
                </c:pt>
                <c:pt idx="10">
                  <c:v>0.40006699060870182</c:v>
                </c:pt>
                <c:pt idx="11">
                  <c:v>0.41279216776116867</c:v>
                </c:pt>
                <c:pt idx="12">
                  <c:v>0.42838374545448749</c:v>
                </c:pt>
                <c:pt idx="13">
                  <c:v>0.44904017506199023</c:v>
                </c:pt>
                <c:pt idx="14">
                  <c:v>0.46209853871174666</c:v>
                </c:pt>
                <c:pt idx="15">
                  <c:v>0.47100000000000003</c:v>
                </c:pt>
                <c:pt idx="16">
                  <c:v>0.46799999999999997</c:v>
                </c:pt>
                <c:pt idx="17">
                  <c:v>0.46600000000000003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1C-47A2-BF72-232C5D997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79484080"/>
        <c:axId val="-279477552"/>
      </c:lineChart>
      <c:catAx>
        <c:axId val="-27948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9477552"/>
        <c:crosses val="autoZero"/>
        <c:auto val="1"/>
        <c:lblAlgn val="ctr"/>
        <c:lblOffset val="100"/>
        <c:noMultiLvlLbl val="0"/>
      </c:catAx>
      <c:valAx>
        <c:axId val="-279477552"/>
        <c:scaling>
          <c:orientation val="minMax"/>
          <c:max val="0.5"/>
          <c:min val="0.2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948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s-A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10586301144917"/>
          <c:y val="0.15598207677251022"/>
          <c:w val="0.80788687101962497"/>
          <c:h val="0.6914237736024391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'A.4.7'!$C$47</c:f>
              <c:strCache>
                <c:ptCount val="1"/>
                <c:pt idx="0">
                  <c:v>En millones de USD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81-48A3-85A1-3AF8C7D38502}"/>
                </c:ext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D81-48A3-85A1-3AF8C7D38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'A.4.7'!$H$34:$V$34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'A.4.7'!$H$47:$V$47</c:f>
              <c:numCache>
                <c:formatCode>#,##0</c:formatCode>
                <c:ptCount val="15"/>
                <c:pt idx="0">
                  <c:v>192294</c:v>
                </c:pt>
                <c:pt idx="1">
                  <c:v>154270</c:v>
                </c:pt>
                <c:pt idx="2">
                  <c:v>165111</c:v>
                </c:pt>
                <c:pt idx="3">
                  <c:v>176870</c:v>
                </c:pt>
                <c:pt idx="4">
                  <c:v>179133</c:v>
                </c:pt>
                <c:pt idx="5">
                  <c:v>182084</c:v>
                </c:pt>
                <c:pt idx="6">
                  <c:v>181621</c:v>
                </c:pt>
                <c:pt idx="7">
                  <c:v>197154</c:v>
                </c:pt>
                <c:pt idx="8">
                  <c:v>216920</c:v>
                </c:pt>
                <c:pt idx="9">
                  <c:v>223439</c:v>
                </c:pt>
                <c:pt idx="10">
                  <c:v>239326</c:v>
                </c:pt>
                <c:pt idx="11">
                  <c:v>240665</c:v>
                </c:pt>
                <c:pt idx="12">
                  <c:v>275446</c:v>
                </c:pt>
                <c:pt idx="13">
                  <c:v>320935</c:v>
                </c:pt>
                <c:pt idx="14">
                  <c:v>327167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81-48A3-85A1-3AF8C7D38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57"/>
        <c:axId val="-279474832"/>
        <c:axId val="-279475376"/>
      </c:barChart>
      <c:lineChart>
        <c:grouping val="standard"/>
        <c:varyColors val="0"/>
        <c:ser>
          <c:idx val="0"/>
          <c:order val="0"/>
          <c:tx>
            <c:strRef>
              <c:f>'A.4.7'!$C$36</c:f>
              <c:strCache>
                <c:ptCount val="1"/>
                <c:pt idx="0">
                  <c:v>Deuda Pública Bruta % PIB (eje der.)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FF0000">
                  <a:alpha val="97000"/>
                </a:srgbClr>
              </a:solidFill>
              <a:ln w="9525">
                <a:noFill/>
              </a:ln>
              <a:effectLst/>
            </c:spPr>
          </c:marker>
          <c:dLbls>
            <c:dLbl>
              <c:idx val="11"/>
              <c:layout>
                <c:manualLayout>
                  <c:x val="-4.7790283977232277E-2"/>
                  <c:y val="4.7096353817302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D81-48A3-85A1-3AF8C7D38502}"/>
                </c:ext>
              </c:extLst>
            </c:dLbl>
            <c:dLbl>
              <c:idx val="14"/>
              <c:layout>
                <c:manualLayout>
                  <c:x val="-4.9497079833561997E-2"/>
                  <c:y val="-5.263710132522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D81-48A3-85A1-3AF8C7D38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'A.4.7'!$H$34:$V$34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'A.4.7'!$H$36:$V$36</c:f>
              <c:numCache>
                <c:formatCode>0.0%</c:formatCode>
                <c:ptCount val="15"/>
                <c:pt idx="0">
                  <c:v>1.1808397745855408</c:v>
                </c:pt>
                <c:pt idx="1">
                  <c:v>0.80506900797125647</c:v>
                </c:pt>
                <c:pt idx="2">
                  <c:v>0.70619715404234296</c:v>
                </c:pt>
                <c:pt idx="3">
                  <c:v>0.62093275743288956</c:v>
                </c:pt>
                <c:pt idx="4">
                  <c:v>0.53787363497327956</c:v>
                </c:pt>
                <c:pt idx="5">
                  <c:v>0.55445229319448963</c:v>
                </c:pt>
                <c:pt idx="6">
                  <c:v>0.43456502048388052</c:v>
                </c:pt>
                <c:pt idx="7">
                  <c:v>0.38942093109597975</c:v>
                </c:pt>
                <c:pt idx="8">
                  <c:v>0.4044180390974042</c:v>
                </c:pt>
                <c:pt idx="9">
                  <c:v>0.43516089281031894</c:v>
                </c:pt>
                <c:pt idx="10">
                  <c:v>0.44696850197945293</c:v>
                </c:pt>
                <c:pt idx="11">
                  <c:v>0.52562643344295823</c:v>
                </c:pt>
                <c:pt idx="12">
                  <c:v>0.53315547203042302</c:v>
                </c:pt>
                <c:pt idx="13">
                  <c:v>0.56603278682630054</c:v>
                </c:pt>
                <c:pt idx="14">
                  <c:v>0.86222198698001584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D81-48A3-85A1-3AF8C7D38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79482992"/>
        <c:axId val="-279473200"/>
      </c:lineChart>
      <c:catAx>
        <c:axId val="-27947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6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-279475376"/>
        <c:crosses val="autoZero"/>
        <c:auto val="1"/>
        <c:lblAlgn val="ctr"/>
        <c:lblOffset val="100"/>
        <c:tickLblSkip val="1"/>
        <c:noMultiLvlLbl val="0"/>
      </c:catAx>
      <c:valAx>
        <c:axId val="-279475376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-279474832"/>
        <c:crosses val="autoZero"/>
        <c:crossBetween val="between"/>
      </c:valAx>
      <c:valAx>
        <c:axId val="-279473200"/>
        <c:scaling>
          <c:orientation val="minMax"/>
          <c:max val="1.2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-279482992"/>
        <c:crosses val="max"/>
        <c:crossBetween val="between"/>
      </c:valAx>
      <c:catAx>
        <c:axId val="-279482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7947320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6345400648824339E-2"/>
          <c:y val="0"/>
          <c:w val="0.80559863983153523"/>
          <c:h val="6.3249093487823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  <a:latin typeface="+mj-lt"/>
        </a:defRPr>
      </a:pPr>
      <a:endParaRPr lang="es-AR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56521211274368E-2"/>
          <c:y val="8.3164495201035152E-2"/>
          <c:w val="0.86675277775550708"/>
          <c:h val="0.64029062964596184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20"/>
              <c:layout>
                <c:manualLayout>
                  <c:x val="-5.2474019162796898E-3"/>
                  <c:y val="-5.0818270662958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0A-47EC-BE4B-41D5416BA0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'Instrumentos BCRA'!$A$3705:$A$4025</c:f>
              <c:numCache>
                <c:formatCode>d\-mmm\-yy</c:formatCode>
                <c:ptCount val="321"/>
                <c:pt idx="0">
                  <c:v>43102</c:v>
                </c:pt>
                <c:pt idx="1">
                  <c:v>43103</c:v>
                </c:pt>
                <c:pt idx="2">
                  <c:v>43104</c:v>
                </c:pt>
                <c:pt idx="3">
                  <c:v>43105</c:v>
                </c:pt>
                <c:pt idx="4">
                  <c:v>43108</c:v>
                </c:pt>
                <c:pt idx="5">
                  <c:v>43109</c:v>
                </c:pt>
                <c:pt idx="6">
                  <c:v>43110</c:v>
                </c:pt>
                <c:pt idx="7">
                  <c:v>43111</c:v>
                </c:pt>
                <c:pt idx="8">
                  <c:v>43112</c:v>
                </c:pt>
                <c:pt idx="9">
                  <c:v>43115</c:v>
                </c:pt>
                <c:pt idx="10">
                  <c:v>43116</c:v>
                </c:pt>
                <c:pt idx="11">
                  <c:v>43117</c:v>
                </c:pt>
                <c:pt idx="12">
                  <c:v>43118</c:v>
                </c:pt>
                <c:pt idx="13">
                  <c:v>43119</c:v>
                </c:pt>
                <c:pt idx="14">
                  <c:v>43122</c:v>
                </c:pt>
                <c:pt idx="15">
                  <c:v>43123</c:v>
                </c:pt>
                <c:pt idx="16">
                  <c:v>43124</c:v>
                </c:pt>
                <c:pt idx="17">
                  <c:v>43125</c:v>
                </c:pt>
                <c:pt idx="18">
                  <c:v>43126</c:v>
                </c:pt>
                <c:pt idx="19">
                  <c:v>43129</c:v>
                </c:pt>
                <c:pt idx="20">
                  <c:v>43130</c:v>
                </c:pt>
                <c:pt idx="21">
                  <c:v>43131</c:v>
                </c:pt>
                <c:pt idx="22">
                  <c:v>43132</c:v>
                </c:pt>
                <c:pt idx="23">
                  <c:v>43133</c:v>
                </c:pt>
                <c:pt idx="24">
                  <c:v>43136</c:v>
                </c:pt>
                <c:pt idx="25">
                  <c:v>43137</c:v>
                </c:pt>
                <c:pt idx="26">
                  <c:v>43138</c:v>
                </c:pt>
                <c:pt idx="27">
                  <c:v>43139</c:v>
                </c:pt>
                <c:pt idx="28">
                  <c:v>43140</c:v>
                </c:pt>
                <c:pt idx="29">
                  <c:v>43145</c:v>
                </c:pt>
                <c:pt idx="30">
                  <c:v>43146</c:v>
                </c:pt>
                <c:pt idx="31">
                  <c:v>43147</c:v>
                </c:pt>
                <c:pt idx="32">
                  <c:v>43150</c:v>
                </c:pt>
                <c:pt idx="33">
                  <c:v>43151</c:v>
                </c:pt>
                <c:pt idx="34">
                  <c:v>43152</c:v>
                </c:pt>
                <c:pt idx="35">
                  <c:v>43153</c:v>
                </c:pt>
                <c:pt idx="36">
                  <c:v>43154</c:v>
                </c:pt>
                <c:pt idx="37">
                  <c:v>43157</c:v>
                </c:pt>
                <c:pt idx="38">
                  <c:v>43158</c:v>
                </c:pt>
                <c:pt idx="39">
                  <c:v>43159</c:v>
                </c:pt>
                <c:pt idx="40">
                  <c:v>43160</c:v>
                </c:pt>
                <c:pt idx="41">
                  <c:v>43161</c:v>
                </c:pt>
                <c:pt idx="42">
                  <c:v>43164</c:v>
                </c:pt>
                <c:pt idx="43">
                  <c:v>43165</c:v>
                </c:pt>
                <c:pt idx="44">
                  <c:v>43166</c:v>
                </c:pt>
                <c:pt idx="45">
                  <c:v>43167</c:v>
                </c:pt>
                <c:pt idx="46">
                  <c:v>43168</c:v>
                </c:pt>
                <c:pt idx="47">
                  <c:v>43171</c:v>
                </c:pt>
                <c:pt idx="48">
                  <c:v>43172</c:v>
                </c:pt>
                <c:pt idx="49">
                  <c:v>43173</c:v>
                </c:pt>
                <c:pt idx="50">
                  <c:v>43174</c:v>
                </c:pt>
                <c:pt idx="51">
                  <c:v>43175</c:v>
                </c:pt>
                <c:pt idx="52">
                  <c:v>43178</c:v>
                </c:pt>
                <c:pt idx="53">
                  <c:v>43179</c:v>
                </c:pt>
                <c:pt idx="54">
                  <c:v>43180</c:v>
                </c:pt>
                <c:pt idx="55">
                  <c:v>43181</c:v>
                </c:pt>
                <c:pt idx="56">
                  <c:v>43182</c:v>
                </c:pt>
                <c:pt idx="57">
                  <c:v>43185</c:v>
                </c:pt>
                <c:pt idx="58">
                  <c:v>43186</c:v>
                </c:pt>
                <c:pt idx="59">
                  <c:v>43187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43199</c:v>
                </c:pt>
                <c:pt idx="65">
                  <c:v>43200</c:v>
                </c:pt>
                <c:pt idx="66">
                  <c:v>43201</c:v>
                </c:pt>
                <c:pt idx="67">
                  <c:v>43202</c:v>
                </c:pt>
                <c:pt idx="68">
                  <c:v>43203</c:v>
                </c:pt>
                <c:pt idx="69">
                  <c:v>43206</c:v>
                </c:pt>
                <c:pt idx="70">
                  <c:v>43207</c:v>
                </c:pt>
                <c:pt idx="71">
                  <c:v>43208</c:v>
                </c:pt>
                <c:pt idx="72">
                  <c:v>43209</c:v>
                </c:pt>
                <c:pt idx="73">
                  <c:v>43210</c:v>
                </c:pt>
                <c:pt idx="74">
                  <c:v>43213</c:v>
                </c:pt>
                <c:pt idx="75">
                  <c:v>43214</c:v>
                </c:pt>
                <c:pt idx="76">
                  <c:v>43215</c:v>
                </c:pt>
                <c:pt idx="77">
                  <c:v>43216</c:v>
                </c:pt>
                <c:pt idx="78">
                  <c:v>43217</c:v>
                </c:pt>
                <c:pt idx="79">
                  <c:v>43222</c:v>
                </c:pt>
                <c:pt idx="80">
                  <c:v>43223</c:v>
                </c:pt>
                <c:pt idx="81">
                  <c:v>43224</c:v>
                </c:pt>
                <c:pt idx="82">
                  <c:v>43227</c:v>
                </c:pt>
                <c:pt idx="83">
                  <c:v>43228</c:v>
                </c:pt>
                <c:pt idx="84">
                  <c:v>43229</c:v>
                </c:pt>
                <c:pt idx="85">
                  <c:v>43230</c:v>
                </c:pt>
                <c:pt idx="86">
                  <c:v>43231</c:v>
                </c:pt>
                <c:pt idx="87">
                  <c:v>43234</c:v>
                </c:pt>
                <c:pt idx="88">
                  <c:v>43235</c:v>
                </c:pt>
                <c:pt idx="89">
                  <c:v>43236</c:v>
                </c:pt>
                <c:pt idx="90">
                  <c:v>43237</c:v>
                </c:pt>
                <c:pt idx="91">
                  <c:v>43238</c:v>
                </c:pt>
                <c:pt idx="92">
                  <c:v>43241</c:v>
                </c:pt>
                <c:pt idx="93">
                  <c:v>43242</c:v>
                </c:pt>
                <c:pt idx="94">
                  <c:v>43243</c:v>
                </c:pt>
                <c:pt idx="95">
                  <c:v>43244</c:v>
                </c:pt>
                <c:pt idx="96">
                  <c:v>43248</c:v>
                </c:pt>
                <c:pt idx="97">
                  <c:v>43249</c:v>
                </c:pt>
                <c:pt idx="98">
                  <c:v>43250</c:v>
                </c:pt>
                <c:pt idx="99">
                  <c:v>43251</c:v>
                </c:pt>
                <c:pt idx="100">
                  <c:v>43252</c:v>
                </c:pt>
                <c:pt idx="101">
                  <c:v>43255</c:v>
                </c:pt>
                <c:pt idx="102">
                  <c:v>43256</c:v>
                </c:pt>
                <c:pt idx="103">
                  <c:v>43257</c:v>
                </c:pt>
                <c:pt idx="104">
                  <c:v>43258</c:v>
                </c:pt>
                <c:pt idx="105">
                  <c:v>43259</c:v>
                </c:pt>
                <c:pt idx="106">
                  <c:v>43262</c:v>
                </c:pt>
                <c:pt idx="107">
                  <c:v>43263</c:v>
                </c:pt>
                <c:pt idx="108">
                  <c:v>43264</c:v>
                </c:pt>
                <c:pt idx="109">
                  <c:v>43265</c:v>
                </c:pt>
                <c:pt idx="110">
                  <c:v>43266</c:v>
                </c:pt>
                <c:pt idx="111">
                  <c:v>43269</c:v>
                </c:pt>
                <c:pt idx="112">
                  <c:v>43270</c:v>
                </c:pt>
                <c:pt idx="113">
                  <c:v>43272</c:v>
                </c:pt>
                <c:pt idx="114">
                  <c:v>43273</c:v>
                </c:pt>
                <c:pt idx="115">
                  <c:v>43276</c:v>
                </c:pt>
                <c:pt idx="116">
                  <c:v>43277</c:v>
                </c:pt>
                <c:pt idx="117">
                  <c:v>43278</c:v>
                </c:pt>
                <c:pt idx="118">
                  <c:v>43279</c:v>
                </c:pt>
                <c:pt idx="119">
                  <c:v>43280</c:v>
                </c:pt>
                <c:pt idx="120">
                  <c:v>43283</c:v>
                </c:pt>
                <c:pt idx="121">
                  <c:v>43284</c:v>
                </c:pt>
                <c:pt idx="122">
                  <c:v>43285</c:v>
                </c:pt>
                <c:pt idx="123">
                  <c:v>43286</c:v>
                </c:pt>
                <c:pt idx="124">
                  <c:v>43287</c:v>
                </c:pt>
                <c:pt idx="125">
                  <c:v>43291</c:v>
                </c:pt>
                <c:pt idx="126">
                  <c:v>43292</c:v>
                </c:pt>
                <c:pt idx="127">
                  <c:v>43293</c:v>
                </c:pt>
                <c:pt idx="128">
                  <c:v>43294</c:v>
                </c:pt>
                <c:pt idx="129">
                  <c:v>43297</c:v>
                </c:pt>
                <c:pt idx="130">
                  <c:v>43298</c:v>
                </c:pt>
                <c:pt idx="131">
                  <c:v>43299</c:v>
                </c:pt>
                <c:pt idx="132">
                  <c:v>43300</c:v>
                </c:pt>
                <c:pt idx="133">
                  <c:v>43301</c:v>
                </c:pt>
                <c:pt idx="134">
                  <c:v>43304</c:v>
                </c:pt>
                <c:pt idx="135">
                  <c:v>43305</c:v>
                </c:pt>
                <c:pt idx="136">
                  <c:v>43306</c:v>
                </c:pt>
                <c:pt idx="137">
                  <c:v>43307</c:v>
                </c:pt>
                <c:pt idx="138">
                  <c:v>43308</c:v>
                </c:pt>
                <c:pt idx="139">
                  <c:v>43311</c:v>
                </c:pt>
                <c:pt idx="140">
                  <c:v>43312</c:v>
                </c:pt>
                <c:pt idx="141">
                  <c:v>43313</c:v>
                </c:pt>
                <c:pt idx="142">
                  <c:v>43314</c:v>
                </c:pt>
                <c:pt idx="143">
                  <c:v>43315</c:v>
                </c:pt>
                <c:pt idx="144">
                  <c:v>43318</c:v>
                </c:pt>
                <c:pt idx="145">
                  <c:v>43319</c:v>
                </c:pt>
                <c:pt idx="146">
                  <c:v>43320</c:v>
                </c:pt>
                <c:pt idx="147">
                  <c:v>43321</c:v>
                </c:pt>
                <c:pt idx="148">
                  <c:v>43322</c:v>
                </c:pt>
                <c:pt idx="149">
                  <c:v>43325</c:v>
                </c:pt>
                <c:pt idx="150">
                  <c:v>43326</c:v>
                </c:pt>
                <c:pt idx="151">
                  <c:v>43327</c:v>
                </c:pt>
                <c:pt idx="152">
                  <c:v>43328</c:v>
                </c:pt>
                <c:pt idx="153">
                  <c:v>43329</c:v>
                </c:pt>
                <c:pt idx="154">
                  <c:v>43333</c:v>
                </c:pt>
                <c:pt idx="155">
                  <c:v>43334</c:v>
                </c:pt>
                <c:pt idx="156">
                  <c:v>43335</c:v>
                </c:pt>
                <c:pt idx="157">
                  <c:v>43336</c:v>
                </c:pt>
                <c:pt idx="158">
                  <c:v>43339</c:v>
                </c:pt>
                <c:pt idx="159">
                  <c:v>43340</c:v>
                </c:pt>
                <c:pt idx="160">
                  <c:v>43341</c:v>
                </c:pt>
                <c:pt idx="161">
                  <c:v>43342</c:v>
                </c:pt>
                <c:pt idx="162">
                  <c:v>43343</c:v>
                </c:pt>
                <c:pt idx="163">
                  <c:v>43346</c:v>
                </c:pt>
                <c:pt idx="164">
                  <c:v>43347</c:v>
                </c:pt>
                <c:pt idx="165">
                  <c:v>43348</c:v>
                </c:pt>
                <c:pt idx="166">
                  <c:v>43349</c:v>
                </c:pt>
                <c:pt idx="167">
                  <c:v>43350</c:v>
                </c:pt>
                <c:pt idx="168">
                  <c:v>43353</c:v>
                </c:pt>
                <c:pt idx="169">
                  <c:v>43354</c:v>
                </c:pt>
                <c:pt idx="170">
                  <c:v>43355</c:v>
                </c:pt>
                <c:pt idx="171">
                  <c:v>43356</c:v>
                </c:pt>
                <c:pt idx="172">
                  <c:v>43357</c:v>
                </c:pt>
                <c:pt idx="173">
                  <c:v>43360</c:v>
                </c:pt>
                <c:pt idx="174">
                  <c:v>43361</c:v>
                </c:pt>
                <c:pt idx="175">
                  <c:v>43362</c:v>
                </c:pt>
                <c:pt idx="176">
                  <c:v>43363</c:v>
                </c:pt>
                <c:pt idx="177">
                  <c:v>43364</c:v>
                </c:pt>
                <c:pt idx="178">
                  <c:v>43367</c:v>
                </c:pt>
                <c:pt idx="179">
                  <c:v>43368</c:v>
                </c:pt>
                <c:pt idx="180">
                  <c:v>43369</c:v>
                </c:pt>
                <c:pt idx="181">
                  <c:v>43370</c:v>
                </c:pt>
                <c:pt idx="182">
                  <c:v>43371</c:v>
                </c:pt>
                <c:pt idx="183">
                  <c:v>43374</c:v>
                </c:pt>
                <c:pt idx="184">
                  <c:v>43375</c:v>
                </c:pt>
                <c:pt idx="185">
                  <c:v>43376</c:v>
                </c:pt>
                <c:pt idx="186">
                  <c:v>43377</c:v>
                </c:pt>
                <c:pt idx="187">
                  <c:v>43378</c:v>
                </c:pt>
                <c:pt idx="188">
                  <c:v>43381</c:v>
                </c:pt>
                <c:pt idx="189">
                  <c:v>43382</c:v>
                </c:pt>
                <c:pt idx="190">
                  <c:v>43383</c:v>
                </c:pt>
                <c:pt idx="191">
                  <c:v>43384</c:v>
                </c:pt>
                <c:pt idx="192">
                  <c:v>43385</c:v>
                </c:pt>
                <c:pt idx="193">
                  <c:v>43389</c:v>
                </c:pt>
                <c:pt idx="194">
                  <c:v>43390</c:v>
                </c:pt>
                <c:pt idx="195">
                  <c:v>43391</c:v>
                </c:pt>
                <c:pt idx="196">
                  <c:v>43392</c:v>
                </c:pt>
                <c:pt idx="197">
                  <c:v>43395</c:v>
                </c:pt>
                <c:pt idx="198">
                  <c:v>43396</c:v>
                </c:pt>
                <c:pt idx="199">
                  <c:v>43397</c:v>
                </c:pt>
                <c:pt idx="200">
                  <c:v>43398</c:v>
                </c:pt>
                <c:pt idx="201">
                  <c:v>43399</c:v>
                </c:pt>
                <c:pt idx="202">
                  <c:v>43402</c:v>
                </c:pt>
                <c:pt idx="203">
                  <c:v>43403</c:v>
                </c:pt>
                <c:pt idx="204">
                  <c:v>43404</c:v>
                </c:pt>
                <c:pt idx="205">
                  <c:v>43405</c:v>
                </c:pt>
                <c:pt idx="206">
                  <c:v>43406</c:v>
                </c:pt>
                <c:pt idx="207">
                  <c:v>43409</c:v>
                </c:pt>
                <c:pt idx="208">
                  <c:v>43411</c:v>
                </c:pt>
                <c:pt idx="209">
                  <c:v>43412</c:v>
                </c:pt>
                <c:pt idx="210">
                  <c:v>43413</c:v>
                </c:pt>
                <c:pt idx="211">
                  <c:v>43416</c:v>
                </c:pt>
                <c:pt idx="212">
                  <c:v>43417</c:v>
                </c:pt>
                <c:pt idx="213">
                  <c:v>43418</c:v>
                </c:pt>
                <c:pt idx="214">
                  <c:v>43419</c:v>
                </c:pt>
                <c:pt idx="215">
                  <c:v>43420</c:v>
                </c:pt>
                <c:pt idx="216">
                  <c:v>43424</c:v>
                </c:pt>
                <c:pt idx="217">
                  <c:v>43425</c:v>
                </c:pt>
                <c:pt idx="218">
                  <c:v>43426</c:v>
                </c:pt>
                <c:pt idx="219">
                  <c:v>43427</c:v>
                </c:pt>
                <c:pt idx="220">
                  <c:v>43430</c:v>
                </c:pt>
                <c:pt idx="221">
                  <c:v>43431</c:v>
                </c:pt>
                <c:pt idx="222">
                  <c:v>43432</c:v>
                </c:pt>
                <c:pt idx="223">
                  <c:v>43433</c:v>
                </c:pt>
                <c:pt idx="224">
                  <c:v>43437</c:v>
                </c:pt>
                <c:pt idx="225">
                  <c:v>43438</c:v>
                </c:pt>
                <c:pt idx="226">
                  <c:v>43439</c:v>
                </c:pt>
                <c:pt idx="227">
                  <c:v>43440</c:v>
                </c:pt>
                <c:pt idx="228">
                  <c:v>43441</c:v>
                </c:pt>
                <c:pt idx="229">
                  <c:v>43444</c:v>
                </c:pt>
                <c:pt idx="230">
                  <c:v>43445</c:v>
                </c:pt>
                <c:pt idx="231">
                  <c:v>43446</c:v>
                </c:pt>
                <c:pt idx="232">
                  <c:v>43447</c:v>
                </c:pt>
                <c:pt idx="233">
                  <c:v>43448</c:v>
                </c:pt>
                <c:pt idx="234">
                  <c:v>43451</c:v>
                </c:pt>
                <c:pt idx="235">
                  <c:v>43452</c:v>
                </c:pt>
                <c:pt idx="236">
                  <c:v>43453</c:v>
                </c:pt>
                <c:pt idx="237">
                  <c:v>43454</c:v>
                </c:pt>
                <c:pt idx="238">
                  <c:v>43455</c:v>
                </c:pt>
                <c:pt idx="239">
                  <c:v>43460</c:v>
                </c:pt>
                <c:pt idx="240">
                  <c:v>43461</c:v>
                </c:pt>
                <c:pt idx="241">
                  <c:v>43462</c:v>
                </c:pt>
                <c:pt idx="242">
                  <c:v>43467</c:v>
                </c:pt>
                <c:pt idx="243">
                  <c:v>43468</c:v>
                </c:pt>
                <c:pt idx="244">
                  <c:v>43469</c:v>
                </c:pt>
                <c:pt idx="245">
                  <c:v>43472</c:v>
                </c:pt>
                <c:pt idx="246">
                  <c:v>43473</c:v>
                </c:pt>
                <c:pt idx="247">
                  <c:v>43474</c:v>
                </c:pt>
                <c:pt idx="248">
                  <c:v>43475</c:v>
                </c:pt>
                <c:pt idx="249">
                  <c:v>43476</c:v>
                </c:pt>
                <c:pt idx="250">
                  <c:v>43479</c:v>
                </c:pt>
                <c:pt idx="251">
                  <c:v>43480</c:v>
                </c:pt>
                <c:pt idx="252">
                  <c:v>43481</c:v>
                </c:pt>
                <c:pt idx="253">
                  <c:v>43482</c:v>
                </c:pt>
                <c:pt idx="254">
                  <c:v>43483</c:v>
                </c:pt>
                <c:pt idx="255">
                  <c:v>43486</c:v>
                </c:pt>
                <c:pt idx="256">
                  <c:v>43487</c:v>
                </c:pt>
                <c:pt idx="257">
                  <c:v>43488</c:v>
                </c:pt>
                <c:pt idx="258">
                  <c:v>43489</c:v>
                </c:pt>
                <c:pt idx="259">
                  <c:v>43490</c:v>
                </c:pt>
                <c:pt idx="260">
                  <c:v>43493</c:v>
                </c:pt>
                <c:pt idx="261">
                  <c:v>43494</c:v>
                </c:pt>
                <c:pt idx="262">
                  <c:v>43495</c:v>
                </c:pt>
                <c:pt idx="263">
                  <c:v>43496</c:v>
                </c:pt>
                <c:pt idx="264">
                  <c:v>43497</c:v>
                </c:pt>
                <c:pt idx="265">
                  <c:v>43500</c:v>
                </c:pt>
                <c:pt idx="266">
                  <c:v>43501</c:v>
                </c:pt>
                <c:pt idx="267">
                  <c:v>43502</c:v>
                </c:pt>
                <c:pt idx="268">
                  <c:v>43503</c:v>
                </c:pt>
                <c:pt idx="269">
                  <c:v>43504</c:v>
                </c:pt>
                <c:pt idx="270">
                  <c:v>43507</c:v>
                </c:pt>
                <c:pt idx="271">
                  <c:v>43508</c:v>
                </c:pt>
                <c:pt idx="272">
                  <c:v>43509</c:v>
                </c:pt>
                <c:pt idx="273">
                  <c:v>43510</c:v>
                </c:pt>
                <c:pt idx="274">
                  <c:v>43511</c:v>
                </c:pt>
                <c:pt idx="275">
                  <c:v>43514</c:v>
                </c:pt>
                <c:pt idx="276">
                  <c:v>43515</c:v>
                </c:pt>
                <c:pt idx="277">
                  <c:v>43516</c:v>
                </c:pt>
                <c:pt idx="278">
                  <c:v>43517</c:v>
                </c:pt>
                <c:pt idx="279">
                  <c:v>43518</c:v>
                </c:pt>
                <c:pt idx="280">
                  <c:v>43521</c:v>
                </c:pt>
                <c:pt idx="281">
                  <c:v>43522</c:v>
                </c:pt>
                <c:pt idx="282">
                  <c:v>43523</c:v>
                </c:pt>
                <c:pt idx="283">
                  <c:v>43524</c:v>
                </c:pt>
                <c:pt idx="284">
                  <c:v>43525</c:v>
                </c:pt>
                <c:pt idx="285">
                  <c:v>43530</c:v>
                </c:pt>
                <c:pt idx="286">
                  <c:v>43531</c:v>
                </c:pt>
                <c:pt idx="287">
                  <c:v>43532</c:v>
                </c:pt>
                <c:pt idx="288">
                  <c:v>43535</c:v>
                </c:pt>
                <c:pt idx="289">
                  <c:v>43536</c:v>
                </c:pt>
                <c:pt idx="290">
                  <c:v>43537</c:v>
                </c:pt>
                <c:pt idx="291">
                  <c:v>43538</c:v>
                </c:pt>
                <c:pt idx="292">
                  <c:v>43539</c:v>
                </c:pt>
                <c:pt idx="293">
                  <c:v>43542</c:v>
                </c:pt>
                <c:pt idx="294">
                  <c:v>43543</c:v>
                </c:pt>
                <c:pt idx="295">
                  <c:v>43544</c:v>
                </c:pt>
                <c:pt idx="296">
                  <c:v>43545</c:v>
                </c:pt>
                <c:pt idx="297">
                  <c:v>43546</c:v>
                </c:pt>
                <c:pt idx="298">
                  <c:v>43549</c:v>
                </c:pt>
                <c:pt idx="299">
                  <c:v>43550</c:v>
                </c:pt>
                <c:pt idx="300">
                  <c:v>43551</c:v>
                </c:pt>
                <c:pt idx="301">
                  <c:v>43552</c:v>
                </c:pt>
                <c:pt idx="302">
                  <c:v>43553</c:v>
                </c:pt>
                <c:pt idx="303">
                  <c:v>43556</c:v>
                </c:pt>
                <c:pt idx="304">
                  <c:v>43558</c:v>
                </c:pt>
                <c:pt idx="305">
                  <c:v>43559</c:v>
                </c:pt>
                <c:pt idx="306">
                  <c:v>43560</c:v>
                </c:pt>
                <c:pt idx="307">
                  <c:v>43563</c:v>
                </c:pt>
                <c:pt idx="308">
                  <c:v>43564</c:v>
                </c:pt>
                <c:pt idx="309">
                  <c:v>43565</c:v>
                </c:pt>
                <c:pt idx="310">
                  <c:v>43566</c:v>
                </c:pt>
                <c:pt idx="311">
                  <c:v>43567</c:v>
                </c:pt>
                <c:pt idx="312">
                  <c:v>43570</c:v>
                </c:pt>
                <c:pt idx="313">
                  <c:v>43571</c:v>
                </c:pt>
                <c:pt idx="314">
                  <c:v>43572</c:v>
                </c:pt>
                <c:pt idx="315">
                  <c:v>43577</c:v>
                </c:pt>
                <c:pt idx="316">
                  <c:v>43578</c:v>
                </c:pt>
                <c:pt idx="317">
                  <c:v>43579</c:v>
                </c:pt>
                <c:pt idx="318">
                  <c:v>43580</c:v>
                </c:pt>
                <c:pt idx="319">
                  <c:v>43581</c:v>
                </c:pt>
                <c:pt idx="320">
                  <c:v>43584</c:v>
                </c:pt>
              </c:numCache>
            </c:numRef>
          </c:cat>
          <c:val>
            <c:numRef>
              <c:f>'Instrumentos BCRA'!$I$3705:$I$4025</c:f>
              <c:numCache>
                <c:formatCode>#,##0.00</c:formatCode>
                <c:ptCount val="321"/>
                <c:pt idx="0">
                  <c:v>28.75</c:v>
                </c:pt>
                <c:pt idx="1">
                  <c:v>28.75</c:v>
                </c:pt>
                <c:pt idx="2">
                  <c:v>28.75</c:v>
                </c:pt>
                <c:pt idx="3">
                  <c:v>28.75</c:v>
                </c:pt>
                <c:pt idx="4">
                  <c:v>28.75</c:v>
                </c:pt>
                <c:pt idx="5">
                  <c:v>28.75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  <c:pt idx="13">
                  <c:v>28</c:v>
                </c:pt>
                <c:pt idx="14">
                  <c:v>28</c:v>
                </c:pt>
                <c:pt idx="15">
                  <c:v>28</c:v>
                </c:pt>
                <c:pt idx="16">
                  <c:v>27.25</c:v>
                </c:pt>
                <c:pt idx="17">
                  <c:v>27.25</c:v>
                </c:pt>
                <c:pt idx="18">
                  <c:v>27.25</c:v>
                </c:pt>
                <c:pt idx="19">
                  <c:v>27.25</c:v>
                </c:pt>
                <c:pt idx="20">
                  <c:v>27.25</c:v>
                </c:pt>
                <c:pt idx="21">
                  <c:v>27.25</c:v>
                </c:pt>
                <c:pt idx="22">
                  <c:v>27.25</c:v>
                </c:pt>
                <c:pt idx="23">
                  <c:v>27.25</c:v>
                </c:pt>
                <c:pt idx="24">
                  <c:v>27.25</c:v>
                </c:pt>
                <c:pt idx="25">
                  <c:v>27.25</c:v>
                </c:pt>
                <c:pt idx="26">
                  <c:v>27.25</c:v>
                </c:pt>
                <c:pt idx="27">
                  <c:v>27.25</c:v>
                </c:pt>
                <c:pt idx="28">
                  <c:v>27.25</c:v>
                </c:pt>
                <c:pt idx="29">
                  <c:v>27.25</c:v>
                </c:pt>
                <c:pt idx="30">
                  <c:v>27.25</c:v>
                </c:pt>
                <c:pt idx="31">
                  <c:v>27.25</c:v>
                </c:pt>
                <c:pt idx="32">
                  <c:v>27.25</c:v>
                </c:pt>
                <c:pt idx="33">
                  <c:v>27.25</c:v>
                </c:pt>
                <c:pt idx="34">
                  <c:v>27.25</c:v>
                </c:pt>
                <c:pt idx="35">
                  <c:v>27.25</c:v>
                </c:pt>
                <c:pt idx="36">
                  <c:v>27.25</c:v>
                </c:pt>
                <c:pt idx="37">
                  <c:v>27.25</c:v>
                </c:pt>
                <c:pt idx="38">
                  <c:v>27.25</c:v>
                </c:pt>
                <c:pt idx="39">
                  <c:v>27.25</c:v>
                </c:pt>
                <c:pt idx="40">
                  <c:v>27.25</c:v>
                </c:pt>
                <c:pt idx="41">
                  <c:v>27.25</c:v>
                </c:pt>
                <c:pt idx="42">
                  <c:v>27.25</c:v>
                </c:pt>
                <c:pt idx="43">
                  <c:v>27.25</c:v>
                </c:pt>
                <c:pt idx="44">
                  <c:v>27.25</c:v>
                </c:pt>
                <c:pt idx="45">
                  <c:v>27.25</c:v>
                </c:pt>
                <c:pt idx="46">
                  <c:v>27.25</c:v>
                </c:pt>
                <c:pt idx="47">
                  <c:v>27.25</c:v>
                </c:pt>
                <c:pt idx="48">
                  <c:v>27.25</c:v>
                </c:pt>
                <c:pt idx="49">
                  <c:v>27.25</c:v>
                </c:pt>
                <c:pt idx="50">
                  <c:v>27.25</c:v>
                </c:pt>
                <c:pt idx="51">
                  <c:v>27.25</c:v>
                </c:pt>
                <c:pt idx="52">
                  <c:v>27.25</c:v>
                </c:pt>
                <c:pt idx="53">
                  <c:v>27.25</c:v>
                </c:pt>
                <c:pt idx="54">
                  <c:v>27.25</c:v>
                </c:pt>
                <c:pt idx="55">
                  <c:v>27.25</c:v>
                </c:pt>
                <c:pt idx="56">
                  <c:v>27.25</c:v>
                </c:pt>
                <c:pt idx="57">
                  <c:v>27.25</c:v>
                </c:pt>
                <c:pt idx="58">
                  <c:v>27.25</c:v>
                </c:pt>
                <c:pt idx="59">
                  <c:v>27.25</c:v>
                </c:pt>
                <c:pt idx="60">
                  <c:v>27.25</c:v>
                </c:pt>
                <c:pt idx="61">
                  <c:v>27.25</c:v>
                </c:pt>
                <c:pt idx="62">
                  <c:v>27.25</c:v>
                </c:pt>
                <c:pt idx="63">
                  <c:v>27.25</c:v>
                </c:pt>
                <c:pt idx="64">
                  <c:v>27.25</c:v>
                </c:pt>
                <c:pt idx="65">
                  <c:v>27.25</c:v>
                </c:pt>
                <c:pt idx="66">
                  <c:v>27.25</c:v>
                </c:pt>
                <c:pt idx="67">
                  <c:v>27.25</c:v>
                </c:pt>
                <c:pt idx="68">
                  <c:v>27.25</c:v>
                </c:pt>
                <c:pt idx="69">
                  <c:v>27.25</c:v>
                </c:pt>
                <c:pt idx="70">
                  <c:v>27.25</c:v>
                </c:pt>
                <c:pt idx="71">
                  <c:v>27.25</c:v>
                </c:pt>
                <c:pt idx="72">
                  <c:v>27.25</c:v>
                </c:pt>
                <c:pt idx="73">
                  <c:v>27.25</c:v>
                </c:pt>
                <c:pt idx="74">
                  <c:v>27.25</c:v>
                </c:pt>
                <c:pt idx="75">
                  <c:v>27.25</c:v>
                </c:pt>
                <c:pt idx="76">
                  <c:v>27.25</c:v>
                </c:pt>
                <c:pt idx="77">
                  <c:v>27.25</c:v>
                </c:pt>
                <c:pt idx="78">
                  <c:v>30.25</c:v>
                </c:pt>
                <c:pt idx="79">
                  <c:v>30.25</c:v>
                </c:pt>
                <c:pt idx="80">
                  <c:v>33.25</c:v>
                </c:pt>
                <c:pt idx="81">
                  <c:v>40</c:v>
                </c:pt>
                <c:pt idx="82">
                  <c:v>40</c:v>
                </c:pt>
                <c:pt idx="83">
                  <c:v>40</c:v>
                </c:pt>
                <c:pt idx="84">
                  <c:v>40</c:v>
                </c:pt>
                <c:pt idx="85">
                  <c:v>40</c:v>
                </c:pt>
                <c:pt idx="86">
                  <c:v>40</c:v>
                </c:pt>
                <c:pt idx="87">
                  <c:v>40</c:v>
                </c:pt>
                <c:pt idx="88">
                  <c:v>40</c:v>
                </c:pt>
                <c:pt idx="89">
                  <c:v>40</c:v>
                </c:pt>
                <c:pt idx="90">
                  <c:v>40</c:v>
                </c:pt>
                <c:pt idx="91">
                  <c:v>40</c:v>
                </c:pt>
                <c:pt idx="92">
                  <c:v>40</c:v>
                </c:pt>
                <c:pt idx="93">
                  <c:v>40</c:v>
                </c:pt>
                <c:pt idx="94">
                  <c:v>40</c:v>
                </c:pt>
                <c:pt idx="95">
                  <c:v>40</c:v>
                </c:pt>
                <c:pt idx="96">
                  <c:v>40</c:v>
                </c:pt>
                <c:pt idx="97">
                  <c:v>40</c:v>
                </c:pt>
                <c:pt idx="98">
                  <c:v>40</c:v>
                </c:pt>
                <c:pt idx="99">
                  <c:v>40</c:v>
                </c:pt>
                <c:pt idx="100">
                  <c:v>40</c:v>
                </c:pt>
                <c:pt idx="101">
                  <c:v>40</c:v>
                </c:pt>
                <c:pt idx="102">
                  <c:v>40</c:v>
                </c:pt>
                <c:pt idx="103">
                  <c:v>40</c:v>
                </c:pt>
                <c:pt idx="104">
                  <c:v>40</c:v>
                </c:pt>
                <c:pt idx="105">
                  <c:v>40</c:v>
                </c:pt>
                <c:pt idx="106">
                  <c:v>40</c:v>
                </c:pt>
                <c:pt idx="107">
                  <c:v>40</c:v>
                </c:pt>
                <c:pt idx="108">
                  <c:v>40</c:v>
                </c:pt>
                <c:pt idx="109">
                  <c:v>40</c:v>
                </c:pt>
                <c:pt idx="110">
                  <c:v>40</c:v>
                </c:pt>
                <c:pt idx="111">
                  <c:v>40</c:v>
                </c:pt>
                <c:pt idx="112">
                  <c:v>40</c:v>
                </c:pt>
                <c:pt idx="113">
                  <c:v>40</c:v>
                </c:pt>
                <c:pt idx="114">
                  <c:v>40</c:v>
                </c:pt>
                <c:pt idx="115">
                  <c:v>40</c:v>
                </c:pt>
                <c:pt idx="116">
                  <c:v>40</c:v>
                </c:pt>
                <c:pt idx="117">
                  <c:v>40</c:v>
                </c:pt>
                <c:pt idx="118">
                  <c:v>40</c:v>
                </c:pt>
                <c:pt idx="119">
                  <c:v>40</c:v>
                </c:pt>
                <c:pt idx="120">
                  <c:v>40</c:v>
                </c:pt>
                <c:pt idx="121">
                  <c:v>40</c:v>
                </c:pt>
                <c:pt idx="122">
                  <c:v>40</c:v>
                </c:pt>
                <c:pt idx="123">
                  <c:v>40</c:v>
                </c:pt>
                <c:pt idx="124">
                  <c:v>40</c:v>
                </c:pt>
                <c:pt idx="125">
                  <c:v>40</c:v>
                </c:pt>
                <c:pt idx="126">
                  <c:v>40</c:v>
                </c:pt>
                <c:pt idx="127">
                  <c:v>40</c:v>
                </c:pt>
                <c:pt idx="128">
                  <c:v>40</c:v>
                </c:pt>
                <c:pt idx="129">
                  <c:v>40</c:v>
                </c:pt>
                <c:pt idx="130">
                  <c:v>40</c:v>
                </c:pt>
                <c:pt idx="131">
                  <c:v>40</c:v>
                </c:pt>
                <c:pt idx="132">
                  <c:v>40</c:v>
                </c:pt>
                <c:pt idx="133">
                  <c:v>40</c:v>
                </c:pt>
                <c:pt idx="134">
                  <c:v>40</c:v>
                </c:pt>
                <c:pt idx="135">
                  <c:v>40</c:v>
                </c:pt>
                <c:pt idx="136">
                  <c:v>40</c:v>
                </c:pt>
                <c:pt idx="137">
                  <c:v>40</c:v>
                </c:pt>
                <c:pt idx="138">
                  <c:v>40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40</c:v>
                </c:pt>
                <c:pt idx="144">
                  <c:v>40</c:v>
                </c:pt>
                <c:pt idx="145">
                  <c:v>40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60</c:v>
                </c:pt>
                <c:pt idx="162">
                  <c:v>60</c:v>
                </c:pt>
                <c:pt idx="163">
                  <c:v>60</c:v>
                </c:pt>
                <c:pt idx="164">
                  <c:v>60</c:v>
                </c:pt>
                <c:pt idx="165">
                  <c:v>60</c:v>
                </c:pt>
                <c:pt idx="166">
                  <c:v>60</c:v>
                </c:pt>
                <c:pt idx="167">
                  <c:v>60</c:v>
                </c:pt>
                <c:pt idx="168">
                  <c:v>60</c:v>
                </c:pt>
                <c:pt idx="169">
                  <c:v>60</c:v>
                </c:pt>
                <c:pt idx="170">
                  <c:v>60</c:v>
                </c:pt>
                <c:pt idx="171">
                  <c:v>60</c:v>
                </c:pt>
                <c:pt idx="172">
                  <c:v>60</c:v>
                </c:pt>
                <c:pt idx="173">
                  <c:v>60</c:v>
                </c:pt>
                <c:pt idx="174">
                  <c:v>60</c:v>
                </c:pt>
                <c:pt idx="175">
                  <c:v>60</c:v>
                </c:pt>
                <c:pt idx="176">
                  <c:v>60</c:v>
                </c:pt>
                <c:pt idx="177">
                  <c:v>60</c:v>
                </c:pt>
                <c:pt idx="178">
                  <c:v>60</c:v>
                </c:pt>
                <c:pt idx="179">
                  <c:v>60</c:v>
                </c:pt>
                <c:pt idx="180">
                  <c:v>60</c:v>
                </c:pt>
                <c:pt idx="181">
                  <c:v>60</c:v>
                </c:pt>
                <c:pt idx="182">
                  <c:v>65</c:v>
                </c:pt>
                <c:pt idx="183">
                  <c:v>67.174999999999997</c:v>
                </c:pt>
                <c:pt idx="184">
                  <c:v>69.465000000000003</c:v>
                </c:pt>
                <c:pt idx="185">
                  <c:v>71.266999999999996</c:v>
                </c:pt>
                <c:pt idx="186">
                  <c:v>72.831000000000003</c:v>
                </c:pt>
                <c:pt idx="187">
                  <c:v>73.313999999999993</c:v>
                </c:pt>
                <c:pt idx="188">
                  <c:v>73.524000000000001</c:v>
                </c:pt>
                <c:pt idx="189">
                  <c:v>72.602000000000004</c:v>
                </c:pt>
                <c:pt idx="190">
                  <c:v>72.409000000000006</c:v>
                </c:pt>
                <c:pt idx="191">
                  <c:v>72.727999999999994</c:v>
                </c:pt>
                <c:pt idx="192">
                  <c:v>71.997</c:v>
                </c:pt>
                <c:pt idx="193">
                  <c:v>72.197999999999993</c:v>
                </c:pt>
                <c:pt idx="194">
                  <c:v>72.661000000000001</c:v>
                </c:pt>
                <c:pt idx="195">
                  <c:v>72.537000000000006</c:v>
                </c:pt>
                <c:pt idx="196">
                  <c:v>72.881</c:v>
                </c:pt>
                <c:pt idx="197">
                  <c:v>71.728999999999999</c:v>
                </c:pt>
                <c:pt idx="198">
                  <c:v>71.391999999999996</c:v>
                </c:pt>
                <c:pt idx="199">
                  <c:v>71.869</c:v>
                </c:pt>
                <c:pt idx="200">
                  <c:v>71.935000000000002</c:v>
                </c:pt>
                <c:pt idx="201">
                  <c:v>71.756</c:v>
                </c:pt>
                <c:pt idx="202">
                  <c:v>70.626000000000005</c:v>
                </c:pt>
                <c:pt idx="203">
                  <c:v>70.048000000000002</c:v>
                </c:pt>
                <c:pt idx="204">
                  <c:v>68.048000000000002</c:v>
                </c:pt>
                <c:pt idx="205">
                  <c:v>68.801000000000002</c:v>
                </c:pt>
                <c:pt idx="206">
                  <c:v>68.519000000000005</c:v>
                </c:pt>
                <c:pt idx="207">
                  <c:v>68.197000000000003</c:v>
                </c:pt>
                <c:pt idx="208">
                  <c:v>67.433000000000007</c:v>
                </c:pt>
                <c:pt idx="209">
                  <c:v>67.132999999999996</c:v>
                </c:pt>
                <c:pt idx="210">
                  <c:v>66.653999999999996</c:v>
                </c:pt>
                <c:pt idx="211">
                  <c:v>65.772000000000006</c:v>
                </c:pt>
                <c:pt idx="212">
                  <c:v>65.043999999999997</c:v>
                </c:pt>
                <c:pt idx="213">
                  <c:v>63.290999999999997</c:v>
                </c:pt>
                <c:pt idx="214">
                  <c:v>62.499000000000002</c:v>
                </c:pt>
                <c:pt idx="215">
                  <c:v>62.207999999999998</c:v>
                </c:pt>
                <c:pt idx="216">
                  <c:v>62.118000000000002</c:v>
                </c:pt>
                <c:pt idx="217">
                  <c:v>61.954000000000001</c:v>
                </c:pt>
                <c:pt idx="218">
                  <c:v>61.698999999999998</c:v>
                </c:pt>
                <c:pt idx="219">
                  <c:v>61.405000000000001</c:v>
                </c:pt>
                <c:pt idx="220">
                  <c:v>61.237000000000002</c:v>
                </c:pt>
                <c:pt idx="221">
                  <c:v>61.247999999999998</c:v>
                </c:pt>
                <c:pt idx="222">
                  <c:v>61.198</c:v>
                </c:pt>
                <c:pt idx="223">
                  <c:v>60.753</c:v>
                </c:pt>
                <c:pt idx="224">
                  <c:v>60.277999999999999</c:v>
                </c:pt>
                <c:pt idx="225">
                  <c:v>60.000300000000003</c:v>
                </c:pt>
                <c:pt idx="226">
                  <c:v>59.101999999999997</c:v>
                </c:pt>
                <c:pt idx="227">
                  <c:v>59.000900000000001</c:v>
                </c:pt>
                <c:pt idx="228">
                  <c:v>59.16</c:v>
                </c:pt>
                <c:pt idx="229">
                  <c:v>59.225999999999999</c:v>
                </c:pt>
                <c:pt idx="230">
                  <c:v>58.97</c:v>
                </c:pt>
                <c:pt idx="231">
                  <c:v>59.133000000000003</c:v>
                </c:pt>
                <c:pt idx="232">
                  <c:v>59.164000000000001</c:v>
                </c:pt>
                <c:pt idx="233">
                  <c:v>59.076999999999998</c:v>
                </c:pt>
                <c:pt idx="234">
                  <c:v>59.411000000000001</c:v>
                </c:pt>
                <c:pt idx="235">
                  <c:v>59.441000000000003</c:v>
                </c:pt>
                <c:pt idx="236">
                  <c:v>59.45</c:v>
                </c:pt>
                <c:pt idx="237">
                  <c:v>59.582000000000001</c:v>
                </c:pt>
                <c:pt idx="238">
                  <c:v>59.383000000000003</c:v>
                </c:pt>
                <c:pt idx="239">
                  <c:v>59.356000000000002</c:v>
                </c:pt>
                <c:pt idx="240">
                  <c:v>59.393999999999998</c:v>
                </c:pt>
                <c:pt idx="241">
                  <c:v>59.252000000000002</c:v>
                </c:pt>
                <c:pt idx="242">
                  <c:v>59.412999999999997</c:v>
                </c:pt>
                <c:pt idx="243">
                  <c:v>59.435000000000002</c:v>
                </c:pt>
                <c:pt idx="244">
                  <c:v>59.286999999999999</c:v>
                </c:pt>
                <c:pt idx="245">
                  <c:v>58.963999999999999</c:v>
                </c:pt>
                <c:pt idx="246">
                  <c:v>58.8</c:v>
                </c:pt>
                <c:pt idx="247">
                  <c:v>58.781999999999996</c:v>
                </c:pt>
                <c:pt idx="248">
                  <c:v>58.459000000000003</c:v>
                </c:pt>
                <c:pt idx="249">
                  <c:v>58.106999999999999</c:v>
                </c:pt>
                <c:pt idx="250">
                  <c:v>57.801000000000002</c:v>
                </c:pt>
                <c:pt idx="251">
                  <c:v>57.61</c:v>
                </c:pt>
                <c:pt idx="252">
                  <c:v>57.542000000000002</c:v>
                </c:pt>
                <c:pt idx="253">
                  <c:v>57.316000000000003</c:v>
                </c:pt>
                <c:pt idx="254">
                  <c:v>57.253</c:v>
                </c:pt>
                <c:pt idx="255">
                  <c:v>57.134</c:v>
                </c:pt>
                <c:pt idx="256">
                  <c:v>56.942</c:v>
                </c:pt>
                <c:pt idx="257">
                  <c:v>56.872</c:v>
                </c:pt>
                <c:pt idx="258">
                  <c:v>56.697000000000003</c:v>
                </c:pt>
                <c:pt idx="259">
                  <c:v>56.597999999999999</c:v>
                </c:pt>
                <c:pt idx="260">
                  <c:v>56.314</c:v>
                </c:pt>
                <c:pt idx="261">
                  <c:v>55.639000000000003</c:v>
                </c:pt>
                <c:pt idx="262">
                  <c:v>54.889000000000003</c:v>
                </c:pt>
                <c:pt idx="263">
                  <c:v>53.686999999999998</c:v>
                </c:pt>
                <c:pt idx="264">
                  <c:v>52.441000000000003</c:v>
                </c:pt>
                <c:pt idx="265">
                  <c:v>51.304000000000002</c:v>
                </c:pt>
                <c:pt idx="266">
                  <c:v>50.02</c:v>
                </c:pt>
                <c:pt idx="267">
                  <c:v>48.823999999999998</c:v>
                </c:pt>
                <c:pt idx="268">
                  <c:v>47.55</c:v>
                </c:pt>
                <c:pt idx="269">
                  <c:v>46.243000000000002</c:v>
                </c:pt>
                <c:pt idx="270">
                  <c:v>45.155000000000001</c:v>
                </c:pt>
                <c:pt idx="271">
                  <c:v>44.356000000000002</c:v>
                </c:pt>
                <c:pt idx="272">
                  <c:v>43.970999999999997</c:v>
                </c:pt>
                <c:pt idx="273">
                  <c:v>43.936999999999998</c:v>
                </c:pt>
                <c:pt idx="274">
                  <c:v>44.213999999999999</c:v>
                </c:pt>
                <c:pt idx="275">
                  <c:v>44.311999999999998</c:v>
                </c:pt>
                <c:pt idx="276">
                  <c:v>44.485999999999997</c:v>
                </c:pt>
                <c:pt idx="277">
                  <c:v>46.014000000000003</c:v>
                </c:pt>
                <c:pt idx="278">
                  <c:v>49.026000000000003</c:v>
                </c:pt>
                <c:pt idx="279">
                  <c:v>49.521000000000001</c:v>
                </c:pt>
                <c:pt idx="280">
                  <c:v>49.829000000000001</c:v>
                </c:pt>
                <c:pt idx="281">
                  <c:v>50.064999999999998</c:v>
                </c:pt>
                <c:pt idx="282">
                  <c:v>49.981999999999999</c:v>
                </c:pt>
                <c:pt idx="283">
                  <c:v>50.127000000000002</c:v>
                </c:pt>
                <c:pt idx="284">
                  <c:v>50.219000000000001</c:v>
                </c:pt>
                <c:pt idx="285">
                  <c:v>50.551000000000002</c:v>
                </c:pt>
                <c:pt idx="286">
                  <c:v>51.862000000000002</c:v>
                </c:pt>
                <c:pt idx="287">
                  <c:v>57.893999999999998</c:v>
                </c:pt>
                <c:pt idx="288">
                  <c:v>59.863</c:v>
                </c:pt>
                <c:pt idx="289">
                  <c:v>62.119</c:v>
                </c:pt>
                <c:pt idx="290">
                  <c:v>63.328000000000003</c:v>
                </c:pt>
                <c:pt idx="291">
                  <c:v>63.664000000000001</c:v>
                </c:pt>
                <c:pt idx="292">
                  <c:v>63.744</c:v>
                </c:pt>
                <c:pt idx="293">
                  <c:v>63.707000000000001</c:v>
                </c:pt>
                <c:pt idx="294">
                  <c:v>63.872999999999998</c:v>
                </c:pt>
                <c:pt idx="295">
                  <c:v>64.885000000000005</c:v>
                </c:pt>
                <c:pt idx="296">
                  <c:v>65.757999999999996</c:v>
                </c:pt>
                <c:pt idx="297">
                  <c:v>66.655000000000001</c:v>
                </c:pt>
                <c:pt idx="298">
                  <c:v>66.826999999999998</c:v>
                </c:pt>
                <c:pt idx="299">
                  <c:v>66.924999999999997</c:v>
                </c:pt>
                <c:pt idx="300">
                  <c:v>67.757999999999996</c:v>
                </c:pt>
                <c:pt idx="301">
                  <c:v>68.349000000000004</c:v>
                </c:pt>
                <c:pt idx="302">
                  <c:v>68.155000000000001</c:v>
                </c:pt>
                <c:pt idx="303">
                  <c:v>68.149000000000001</c:v>
                </c:pt>
                <c:pt idx="304">
                  <c:v>67.980999999999995</c:v>
                </c:pt>
                <c:pt idx="305">
                  <c:v>67.691000000000003</c:v>
                </c:pt>
                <c:pt idx="306">
                  <c:v>67.379000000000005</c:v>
                </c:pt>
                <c:pt idx="307">
                  <c:v>67.171999999999997</c:v>
                </c:pt>
                <c:pt idx="308">
                  <c:v>66.936999999999998</c:v>
                </c:pt>
                <c:pt idx="309">
                  <c:v>66.754999999999995</c:v>
                </c:pt>
                <c:pt idx="310">
                  <c:v>66.813000000000002</c:v>
                </c:pt>
                <c:pt idx="311">
                  <c:v>66.86</c:v>
                </c:pt>
                <c:pt idx="312">
                  <c:v>66.852000000000004</c:v>
                </c:pt>
                <c:pt idx="313">
                  <c:v>66.792000000000002</c:v>
                </c:pt>
                <c:pt idx="314">
                  <c:v>67.12</c:v>
                </c:pt>
                <c:pt idx="315">
                  <c:v>67.872</c:v>
                </c:pt>
                <c:pt idx="316">
                  <c:v>67.891000000000005</c:v>
                </c:pt>
                <c:pt idx="317">
                  <c:v>68.366</c:v>
                </c:pt>
                <c:pt idx="318">
                  <c:v>71.039000000000001</c:v>
                </c:pt>
                <c:pt idx="319">
                  <c:v>71.867999999999995</c:v>
                </c:pt>
                <c:pt idx="320">
                  <c:v>73.191000000000003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0B-4F5B-8FDD-43E02F890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78405616"/>
        <c:axId val="-278395824"/>
      </c:lineChart>
      <c:dateAx>
        <c:axId val="-278405616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8395824"/>
        <c:crosses val="autoZero"/>
        <c:auto val="1"/>
        <c:lblOffset val="100"/>
        <c:baseTimeUnit val="days"/>
        <c:majorUnit val="20"/>
        <c:majorTimeUnit val="days"/>
      </c:dateAx>
      <c:valAx>
        <c:axId val="-278395824"/>
        <c:scaling>
          <c:orientation val="minMax"/>
          <c:max val="75"/>
          <c:min val="25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Dot"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8405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s-A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64901732844117"/>
          <c:y val="0.10001204955582293"/>
          <c:w val="0.85759330233346653"/>
          <c:h val="0.73071525034486029"/>
        </c:manualLayout>
      </c:layout>
      <c:lineChart>
        <c:grouping val="standard"/>
        <c:varyColors val="0"/>
        <c:ser>
          <c:idx val="0"/>
          <c:order val="0"/>
          <c:tx>
            <c:v>EMAE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Emae!$A$276:$A$289</c:f>
              <c:numCache>
                <c:formatCode>mmm\-yy</c:formatCode>
                <c:ptCount val="1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</c:numCache>
            </c:numRef>
          </c:cat>
          <c:val>
            <c:numRef>
              <c:f>Emae!$C$276:$C$291</c:f>
              <c:numCache>
                <c:formatCode>0.0%</c:formatCode>
                <c:ptCount val="16"/>
                <c:pt idx="0">
                  <c:v>4.7799540664325457E-2</c:v>
                </c:pt>
                <c:pt idx="1">
                  <c:v>5.320999472111243E-2</c:v>
                </c:pt>
                <c:pt idx="2">
                  <c:v>2.4477454929229925E-2</c:v>
                </c:pt>
                <c:pt idx="3">
                  <c:v>3.6108781457322436E-4</c:v>
                </c:pt>
                <c:pt idx="4">
                  <c:v>-4.7861259381367205E-2</c:v>
                </c:pt>
                <c:pt idx="5">
                  <c:v>-6.4590464744835319E-2</c:v>
                </c:pt>
                <c:pt idx="6">
                  <c:v>-2.8739807065292666E-2</c:v>
                </c:pt>
                <c:pt idx="7">
                  <c:v>-1.8984084885225849E-2</c:v>
                </c:pt>
                <c:pt idx="8">
                  <c:v>-6.2084853745101753E-2</c:v>
                </c:pt>
                <c:pt idx="9">
                  <c:v>-4.5855215280189994E-2</c:v>
                </c:pt>
                <c:pt idx="10">
                  <c:v>-7.4340911494668593E-2</c:v>
                </c:pt>
                <c:pt idx="11">
                  <c:v>-6.6092165789403579E-2</c:v>
                </c:pt>
                <c:pt idx="12">
                  <c:v>-5.8160061680487714E-2</c:v>
                </c:pt>
                <c:pt idx="13">
                  <c:v>-4.8118290120008907E-2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DE-41C8-845C-8A6A74BBFAC4}"/>
            </c:ext>
          </c:extLst>
        </c:ser>
        <c:ser>
          <c:idx val="1"/>
          <c:order val="1"/>
          <c:tx>
            <c:v>Supermercados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numRef>
              <c:f>Emae!$A$276:$A$289</c:f>
              <c:numCache>
                <c:formatCode>mmm\-yy</c:formatCode>
                <c:ptCount val="1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</c:numCache>
            </c:numRef>
          </c:cat>
          <c:val>
            <c:numRef>
              <c:f>Emae!$I$276:$I$289</c:f>
              <c:numCache>
                <c:formatCode>0.0%</c:formatCode>
                <c:ptCount val="14"/>
                <c:pt idx="0">
                  <c:v>-2.6935725557296841E-2</c:v>
                </c:pt>
                <c:pt idx="1">
                  <c:v>1.6948434990134542E-2</c:v>
                </c:pt>
                <c:pt idx="2">
                  <c:v>9.5399861306496803E-2</c:v>
                </c:pt>
                <c:pt idx="3">
                  <c:v>-2.2808124296503474E-2</c:v>
                </c:pt>
                <c:pt idx="4">
                  <c:v>3.1141752305577919E-2</c:v>
                </c:pt>
                <c:pt idx="5">
                  <c:v>4.1643939923846629E-2</c:v>
                </c:pt>
                <c:pt idx="6">
                  <c:v>-2.837673621975878E-2</c:v>
                </c:pt>
                <c:pt idx="7">
                  <c:v>-4.1276781739759349E-2</c:v>
                </c:pt>
                <c:pt idx="8">
                  <c:v>-7.9457158818090234E-2</c:v>
                </c:pt>
                <c:pt idx="9">
                  <c:v>-9.9431517225440635E-2</c:v>
                </c:pt>
                <c:pt idx="10">
                  <c:v>-0.12441539325845863</c:v>
                </c:pt>
                <c:pt idx="11">
                  <c:v>-8.660986875941401E-2</c:v>
                </c:pt>
                <c:pt idx="12">
                  <c:v>-0.10554066019938746</c:v>
                </c:pt>
                <c:pt idx="13">
                  <c:v>-0.12122918443664688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DE-41C8-845C-8A6A74BBFAC4}"/>
            </c:ext>
          </c:extLst>
        </c:ser>
        <c:ser>
          <c:idx val="2"/>
          <c:order val="2"/>
          <c:tx>
            <c:v>Centro de compras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numRef>
              <c:f>Emae!$A$276:$A$289</c:f>
              <c:numCache>
                <c:formatCode>mmm\-yy</c:formatCode>
                <c:ptCount val="1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</c:numCache>
            </c:numRef>
          </c:cat>
          <c:val>
            <c:numRef>
              <c:f>Emae!$H$276:$H$289</c:f>
              <c:numCache>
                <c:formatCode>0.0%</c:formatCode>
                <c:ptCount val="14"/>
                <c:pt idx="0">
                  <c:v>4.4390780695505949E-2</c:v>
                </c:pt>
                <c:pt idx="1">
                  <c:v>6.6979672590682604E-2</c:v>
                </c:pt>
                <c:pt idx="2">
                  <c:v>0.16234540124464925</c:v>
                </c:pt>
                <c:pt idx="3">
                  <c:v>6.0424370550830497E-2</c:v>
                </c:pt>
                <c:pt idx="4">
                  <c:v>0.12099784152409199</c:v>
                </c:pt>
                <c:pt idx="5">
                  <c:v>7.6511605138907424E-2</c:v>
                </c:pt>
                <c:pt idx="6">
                  <c:v>-2.5017878700904106E-2</c:v>
                </c:pt>
                <c:pt idx="7">
                  <c:v>-4.3451953270898125E-2</c:v>
                </c:pt>
                <c:pt idx="8">
                  <c:v>-0.15065993739432004</c:v>
                </c:pt>
                <c:pt idx="9">
                  <c:v>-0.18562636402317023</c:v>
                </c:pt>
                <c:pt idx="10">
                  <c:v>-0.16340022606326421</c:v>
                </c:pt>
                <c:pt idx="11">
                  <c:v>-0.1326829775180195</c:v>
                </c:pt>
                <c:pt idx="12">
                  <c:v>-0.1513035252247712</c:v>
                </c:pt>
                <c:pt idx="13">
                  <c:v>-0.1759365285275849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DE-41C8-845C-8A6A74BBF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78402352"/>
        <c:axId val="-278408880"/>
      </c:lineChart>
      <c:dateAx>
        <c:axId val="-27840235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8408880"/>
        <c:crosses val="autoZero"/>
        <c:auto val="1"/>
        <c:lblOffset val="100"/>
        <c:baseTimeUnit val="months"/>
      </c:dateAx>
      <c:valAx>
        <c:axId val="-278408880"/>
        <c:scaling>
          <c:orientation val="minMax"/>
          <c:min val="-0.2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840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574963892900788"/>
          <c:y val="1.089613601911581E-4"/>
          <c:w val="0.69671980891012109"/>
          <c:h val="6.385724687527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s-A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064667685686272E-2"/>
          <c:y val="0.12549015628400143"/>
          <c:w val="0.88408905052008502"/>
          <c:h val="0.72131476551762241"/>
        </c:manualLayout>
      </c:layout>
      <c:barChart>
        <c:barDir val="col"/>
        <c:grouping val="stacked"/>
        <c:varyColors val="0"/>
        <c:ser>
          <c:idx val="0"/>
          <c:order val="0"/>
          <c:tx>
            <c:v>Industria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A5D-4CC5-8489-9F879F0BEA21}"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A5D-4CC5-8489-9F879F0BEA21}"/>
                </c:ext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A5D-4CC5-8489-9F879F0BEA21}"/>
                </c:ext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A5D-4CC5-8489-9F879F0BEA2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'Puestos Sector'!$A$84:$A$98</c:f>
              <c:strCache>
                <c:ptCount val="15"/>
                <c:pt idx="0">
                  <c:v>I.15</c:v>
                </c:pt>
                <c:pt idx="1">
                  <c:v>II.15</c:v>
                </c:pt>
                <c:pt idx="2">
                  <c:v>III.15</c:v>
                </c:pt>
                <c:pt idx="3">
                  <c:v>IV.15</c:v>
                </c:pt>
                <c:pt idx="4">
                  <c:v>I.16</c:v>
                </c:pt>
                <c:pt idx="5">
                  <c:v>II.16</c:v>
                </c:pt>
                <c:pt idx="6">
                  <c:v>III.16</c:v>
                </c:pt>
                <c:pt idx="7">
                  <c:v>IV.16</c:v>
                </c:pt>
                <c:pt idx="8">
                  <c:v>I.17</c:v>
                </c:pt>
                <c:pt idx="9">
                  <c:v>II.17</c:v>
                </c:pt>
                <c:pt idx="10">
                  <c:v>III.17</c:v>
                </c:pt>
                <c:pt idx="11">
                  <c:v>IV.17</c:v>
                </c:pt>
                <c:pt idx="12">
                  <c:v>I.18</c:v>
                </c:pt>
                <c:pt idx="13">
                  <c:v>II.18</c:v>
                </c:pt>
                <c:pt idx="14">
                  <c:v>III.18</c:v>
                </c:pt>
              </c:strCache>
            </c:strRef>
          </c:cat>
          <c:val>
            <c:numRef>
              <c:f>'Puestos Sector'!$D$84:$D$98</c:f>
              <c:numCache>
                <c:formatCode>#,##0</c:formatCode>
                <c:ptCount val="15"/>
                <c:pt idx="0">
                  <c:v>1283840</c:v>
                </c:pt>
                <c:pt idx="1">
                  <c:v>1291912</c:v>
                </c:pt>
                <c:pt idx="2">
                  <c:v>1295611</c:v>
                </c:pt>
                <c:pt idx="3">
                  <c:v>1294742</c:v>
                </c:pt>
                <c:pt idx="4">
                  <c:v>1289560</c:v>
                </c:pt>
                <c:pt idx="5">
                  <c:v>1273125</c:v>
                </c:pt>
                <c:pt idx="6">
                  <c:v>1259531</c:v>
                </c:pt>
                <c:pt idx="7">
                  <c:v>1252532</c:v>
                </c:pt>
                <c:pt idx="8">
                  <c:v>1250789</c:v>
                </c:pt>
                <c:pt idx="9">
                  <c:v>1240894</c:v>
                </c:pt>
                <c:pt idx="10">
                  <c:v>1232879</c:v>
                </c:pt>
                <c:pt idx="11">
                  <c:v>1234062</c:v>
                </c:pt>
                <c:pt idx="12">
                  <c:v>1235533</c:v>
                </c:pt>
                <c:pt idx="13">
                  <c:v>1219072</c:v>
                </c:pt>
                <c:pt idx="14">
                  <c:v>1196613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D-4CC5-8489-9F879F0BEA21}"/>
            </c:ext>
          </c:extLst>
        </c:ser>
        <c:ser>
          <c:idx val="1"/>
          <c:order val="1"/>
          <c:tx>
            <c:v>Comercio+Servicios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A5D-4CC5-8489-9F879F0BEA21}"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5D-4CC5-8489-9F879F0BEA21}"/>
                </c:ext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A5D-4CC5-8489-9F879F0BEA21}"/>
                </c:ext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A5D-4CC5-8489-9F879F0BEA2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'Puestos Sector'!$I$84:$I$98</c:f>
              <c:numCache>
                <c:formatCode>#,##0</c:formatCode>
                <c:ptCount val="15"/>
                <c:pt idx="0">
                  <c:v>4269527</c:v>
                </c:pt>
                <c:pt idx="1">
                  <c:v>4265410</c:v>
                </c:pt>
                <c:pt idx="2">
                  <c:v>4291664</c:v>
                </c:pt>
                <c:pt idx="3">
                  <c:v>4335725</c:v>
                </c:pt>
                <c:pt idx="4">
                  <c:v>4354014</c:v>
                </c:pt>
                <c:pt idx="5">
                  <c:v>4303969</c:v>
                </c:pt>
                <c:pt idx="6">
                  <c:v>4298001</c:v>
                </c:pt>
                <c:pt idx="7">
                  <c:v>4342999</c:v>
                </c:pt>
                <c:pt idx="8">
                  <c:v>4371990</c:v>
                </c:pt>
                <c:pt idx="9">
                  <c:v>4338099</c:v>
                </c:pt>
                <c:pt idx="10">
                  <c:v>4359141</c:v>
                </c:pt>
                <c:pt idx="11">
                  <c:v>4412095</c:v>
                </c:pt>
                <c:pt idx="12">
                  <c:v>4441157</c:v>
                </c:pt>
                <c:pt idx="13">
                  <c:v>4390782</c:v>
                </c:pt>
                <c:pt idx="14">
                  <c:v>4368204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5D-4CC5-8489-9F879F0BE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-278403440"/>
        <c:axId val="-278395280"/>
      </c:barChart>
      <c:lineChart>
        <c:grouping val="standard"/>
        <c:varyColors val="0"/>
        <c:ser>
          <c:idx val="2"/>
          <c:order val="2"/>
          <c:tx>
            <c:v>Total</c:v>
          </c:tx>
          <c:spPr>
            <a:ln w="28575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dLbls>
            <c:dLbl>
              <c:idx val="11"/>
              <c:layout>
                <c:manualLayout>
                  <c:x val="-5.8385183198047856E-2"/>
                  <c:y val="-4.295808711358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A5D-4CC5-8489-9F879F0BEA21}"/>
                </c:ext>
              </c:extLst>
            </c:dLbl>
            <c:dLbl>
              <c:idx val="12"/>
              <c:layout>
                <c:manualLayout>
                  <c:x val="-4.9799126845393782E-2"/>
                  <c:y val="-3.7230342165110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A5D-4CC5-8489-9F879F0BEA21}"/>
                </c:ext>
              </c:extLst>
            </c:dLbl>
            <c:dLbl>
              <c:idx val="13"/>
              <c:layout>
                <c:manualLayout>
                  <c:x val="-3.9495859222208884E-2"/>
                  <c:y val="-4.5821959587827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A5D-4CC5-8489-9F879F0BEA21}"/>
                </c:ext>
              </c:extLst>
            </c:dLbl>
            <c:dLbl>
              <c:idx val="14"/>
              <c:layout>
                <c:manualLayout>
                  <c:x val="-4.1213070492739576E-2"/>
                  <c:y val="-3.4366469690870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A5D-4CC5-8489-9F879F0BEA2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'Puestos Sector'!$J$84:$J$98</c:f>
              <c:numCache>
                <c:formatCode>#,##0</c:formatCode>
                <c:ptCount val="15"/>
                <c:pt idx="0">
                  <c:v>6547779</c:v>
                </c:pt>
                <c:pt idx="1">
                  <c:v>6558945</c:v>
                </c:pt>
                <c:pt idx="2">
                  <c:v>6578407</c:v>
                </c:pt>
                <c:pt idx="3">
                  <c:v>6605326</c:v>
                </c:pt>
                <c:pt idx="4">
                  <c:v>6594798</c:v>
                </c:pt>
                <c:pt idx="5">
                  <c:v>6507882</c:v>
                </c:pt>
                <c:pt idx="6">
                  <c:v>6486938</c:v>
                </c:pt>
                <c:pt idx="7">
                  <c:v>6546237</c:v>
                </c:pt>
                <c:pt idx="8">
                  <c:v>6592388</c:v>
                </c:pt>
                <c:pt idx="9">
                  <c:v>6547134</c:v>
                </c:pt>
                <c:pt idx="10">
                  <c:v>6570185</c:v>
                </c:pt>
                <c:pt idx="11">
                  <c:v>6647489</c:v>
                </c:pt>
                <c:pt idx="12">
                  <c:v>6690224</c:v>
                </c:pt>
                <c:pt idx="13">
                  <c:v>6614069</c:v>
                </c:pt>
                <c:pt idx="14">
                  <c:v>6559860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5D-4CC5-8489-9F879F0BE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78403440"/>
        <c:axId val="-278395280"/>
      </c:lineChart>
      <c:catAx>
        <c:axId val="-27840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8395280"/>
        <c:crosses val="autoZero"/>
        <c:auto val="1"/>
        <c:lblAlgn val="ctr"/>
        <c:lblOffset val="100"/>
        <c:noMultiLvlLbl val="0"/>
      </c:catAx>
      <c:valAx>
        <c:axId val="-27839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Dot"/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8403440"/>
        <c:crosses val="autoZero"/>
        <c:crossBetween val="between"/>
        <c:majorUnit val="1200000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796129973692865"/>
          <c:y val="0"/>
          <c:w val="0.58124951323145091"/>
          <c:h val="6.2107246386616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32316635291966E-2"/>
          <c:y val="7.3577935784912785E-2"/>
          <c:w val="0.89112323846542985"/>
          <c:h val="0.72767119682512504"/>
        </c:manualLayout>
      </c:layout>
      <c:lineChart>
        <c:grouping val="standard"/>
        <c:varyColors val="0"/>
        <c:ser>
          <c:idx val="0"/>
          <c:order val="0"/>
          <c:tx>
            <c:strRef>
              <c:f>'Data for charts'!$A$22</c:f>
              <c:strCache>
                <c:ptCount val="1"/>
                <c:pt idx="0">
                  <c:v>Corea</c:v>
                </c:pt>
              </c:strCache>
            </c:strRef>
          </c:tx>
          <c:spPr>
            <a:ln w="57150" cap="rnd">
              <a:solidFill>
                <a:srgbClr val="3C5D0F"/>
              </a:solidFill>
              <a:round/>
            </a:ln>
            <a:effectLst/>
          </c:spPr>
          <c:marker>
            <c:symbol val="none"/>
          </c:marker>
          <c:cat>
            <c:strRef>
              <c:f>'Data for charts'!$B$3:$BF$3</c:f>
              <c:strCache>
                <c:ptCount val="57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  <c:pt idx="12">
                  <c:v>T+12</c:v>
                </c:pt>
                <c:pt idx="13">
                  <c:v>T+13</c:v>
                </c:pt>
                <c:pt idx="14">
                  <c:v>T+14</c:v>
                </c:pt>
                <c:pt idx="15">
                  <c:v>T+15</c:v>
                </c:pt>
                <c:pt idx="16">
                  <c:v>T+16</c:v>
                </c:pt>
                <c:pt idx="17">
                  <c:v>T+17</c:v>
                </c:pt>
                <c:pt idx="18">
                  <c:v>T+18</c:v>
                </c:pt>
                <c:pt idx="19">
                  <c:v>T+19</c:v>
                </c:pt>
                <c:pt idx="20">
                  <c:v>T+20</c:v>
                </c:pt>
                <c:pt idx="21">
                  <c:v>T+21</c:v>
                </c:pt>
                <c:pt idx="22">
                  <c:v>T+22</c:v>
                </c:pt>
                <c:pt idx="23">
                  <c:v>T+23</c:v>
                </c:pt>
                <c:pt idx="24">
                  <c:v>T+24</c:v>
                </c:pt>
                <c:pt idx="25">
                  <c:v>T+25</c:v>
                </c:pt>
                <c:pt idx="26">
                  <c:v>T+26</c:v>
                </c:pt>
                <c:pt idx="27">
                  <c:v>T+27</c:v>
                </c:pt>
                <c:pt idx="28">
                  <c:v>T+28</c:v>
                </c:pt>
                <c:pt idx="29">
                  <c:v>T+29</c:v>
                </c:pt>
                <c:pt idx="30">
                  <c:v>T+30</c:v>
                </c:pt>
                <c:pt idx="31">
                  <c:v>T+31</c:v>
                </c:pt>
                <c:pt idx="32">
                  <c:v>T+32</c:v>
                </c:pt>
                <c:pt idx="33">
                  <c:v>T+33</c:v>
                </c:pt>
                <c:pt idx="34">
                  <c:v>T+34</c:v>
                </c:pt>
                <c:pt idx="35">
                  <c:v>T+35</c:v>
                </c:pt>
                <c:pt idx="36">
                  <c:v>T+36</c:v>
                </c:pt>
                <c:pt idx="37">
                  <c:v>T+37</c:v>
                </c:pt>
                <c:pt idx="38">
                  <c:v>T+38</c:v>
                </c:pt>
                <c:pt idx="39">
                  <c:v>T+39</c:v>
                </c:pt>
                <c:pt idx="40">
                  <c:v>T+40</c:v>
                </c:pt>
                <c:pt idx="41">
                  <c:v>T+41</c:v>
                </c:pt>
                <c:pt idx="42">
                  <c:v>T+42</c:v>
                </c:pt>
                <c:pt idx="43">
                  <c:v>T+43</c:v>
                </c:pt>
                <c:pt idx="44">
                  <c:v>T+44</c:v>
                </c:pt>
                <c:pt idx="45">
                  <c:v>T+45</c:v>
                </c:pt>
                <c:pt idx="46">
                  <c:v>T+46</c:v>
                </c:pt>
                <c:pt idx="47">
                  <c:v>T+47</c:v>
                </c:pt>
                <c:pt idx="48">
                  <c:v>T+48</c:v>
                </c:pt>
                <c:pt idx="49">
                  <c:v>T+49</c:v>
                </c:pt>
                <c:pt idx="50">
                  <c:v>T+50</c:v>
                </c:pt>
                <c:pt idx="51">
                  <c:v>T+51</c:v>
                </c:pt>
                <c:pt idx="52">
                  <c:v>T+52</c:v>
                </c:pt>
                <c:pt idx="53">
                  <c:v>T+53</c:v>
                </c:pt>
                <c:pt idx="54">
                  <c:v>T+54</c:v>
                </c:pt>
                <c:pt idx="55">
                  <c:v>T+55</c:v>
                </c:pt>
                <c:pt idx="56">
                  <c:v>T+56</c:v>
                </c:pt>
              </c:strCache>
            </c:strRef>
          </c:cat>
          <c:val>
            <c:numRef>
              <c:f>'Data for charts'!$B$22:$BF$22</c:f>
              <c:numCache>
                <c:formatCode>_(* #,##0_);_(* \(#,##0\);_(* "-"??_);_(@_)</c:formatCode>
                <c:ptCount val="57"/>
                <c:pt idx="0">
                  <c:v>10913.347529086068</c:v>
                </c:pt>
                <c:pt idx="1">
                  <c:v>11495.797071754661</c:v>
                </c:pt>
                <c:pt idx="2">
                  <c:v>12465.494362040516</c:v>
                </c:pt>
                <c:pt idx="3">
                  <c:v>13620.500808609699</c:v>
                </c:pt>
                <c:pt idx="4">
                  <c:v>14312.213601420928</c:v>
                </c:pt>
                <c:pt idx="5">
                  <c:v>15137.474538893664</c:v>
                </c:pt>
                <c:pt idx="6">
                  <c:v>16365.523456467268</c:v>
                </c:pt>
                <c:pt idx="7">
                  <c:v>17752.45423021261</c:v>
                </c:pt>
                <c:pt idx="8">
                  <c:v>18919.417201622735</c:v>
                </c:pt>
                <c:pt idx="9">
                  <c:v>19852.776846028824</c:v>
                </c:pt>
                <c:pt idx="10">
                  <c:v>18631.581825580728</c:v>
                </c:pt>
                <c:pt idx="11">
                  <c:v>20591.74638218664</c:v>
                </c:pt>
                <c:pt idx="12">
                  <c:v>22242.876737840717</c:v>
                </c:pt>
                <c:pt idx="13">
                  <c:v>23071.766526490272</c:v>
                </c:pt>
                <c:pt idx="14">
                  <c:v>24643.495841700827</c:v>
                </c:pt>
                <c:pt idx="15">
                  <c:v>25235.515281875585</c:v>
                </c:pt>
                <c:pt idx="16">
                  <c:v>26366.863315821996</c:v>
                </c:pt>
                <c:pt idx="17">
                  <c:v>27343.412168492963</c:v>
                </c:pt>
                <c:pt idx="18">
                  <c:v>28608.531955231632</c:v>
                </c:pt>
                <c:pt idx="19">
                  <c:v>30019.075635461624</c:v>
                </c:pt>
                <c:pt idx="20">
                  <c:v>30634.923973676858</c:v>
                </c:pt>
                <c:pt idx="21">
                  <c:v>30693.371387361232</c:v>
                </c:pt>
                <c:pt idx="22">
                  <c:v>32525.186639497748</c:v>
                </c:pt>
                <c:pt idx="23">
                  <c:v>33464.023784213692</c:v>
                </c:pt>
                <c:pt idx="24">
                  <c:v>34051.808704329029</c:v>
                </c:pt>
                <c:pt idx="25">
                  <c:v>34878.915022085086</c:v>
                </c:pt>
                <c:pt idx="26">
                  <c:v>35818.507898044023</c:v>
                </c:pt>
                <c:pt idx="27">
                  <c:v>36624.506077446822</c:v>
                </c:pt>
                <c:pt idx="28">
                  <c:v>37490.388496798558</c:v>
                </c:pt>
                <c:pt idx="29">
                  <c:v>38197.628857461008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FE-467E-AF5F-428CAEE584EB}"/>
            </c:ext>
          </c:extLst>
        </c:ser>
        <c:ser>
          <c:idx val="4"/>
          <c:order val="3"/>
          <c:tx>
            <c:strRef>
              <c:f>'Data for charts'!$A$26</c:f>
              <c:strCache>
                <c:ptCount val="1"/>
                <c:pt idx="0">
                  <c:v>Polonia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'Data for charts'!$B$3:$BF$3</c:f>
              <c:strCache>
                <c:ptCount val="57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  <c:pt idx="12">
                  <c:v>T+12</c:v>
                </c:pt>
                <c:pt idx="13">
                  <c:v>T+13</c:v>
                </c:pt>
                <c:pt idx="14">
                  <c:v>T+14</c:v>
                </c:pt>
                <c:pt idx="15">
                  <c:v>T+15</c:v>
                </c:pt>
                <c:pt idx="16">
                  <c:v>T+16</c:v>
                </c:pt>
                <c:pt idx="17">
                  <c:v>T+17</c:v>
                </c:pt>
                <c:pt idx="18">
                  <c:v>T+18</c:v>
                </c:pt>
                <c:pt idx="19">
                  <c:v>T+19</c:v>
                </c:pt>
                <c:pt idx="20">
                  <c:v>T+20</c:v>
                </c:pt>
                <c:pt idx="21">
                  <c:v>T+21</c:v>
                </c:pt>
                <c:pt idx="22">
                  <c:v>T+22</c:v>
                </c:pt>
                <c:pt idx="23">
                  <c:v>T+23</c:v>
                </c:pt>
                <c:pt idx="24">
                  <c:v>T+24</c:v>
                </c:pt>
                <c:pt idx="25">
                  <c:v>T+25</c:v>
                </c:pt>
                <c:pt idx="26">
                  <c:v>T+26</c:v>
                </c:pt>
                <c:pt idx="27">
                  <c:v>T+27</c:v>
                </c:pt>
                <c:pt idx="28">
                  <c:v>T+28</c:v>
                </c:pt>
                <c:pt idx="29">
                  <c:v>T+29</c:v>
                </c:pt>
                <c:pt idx="30">
                  <c:v>T+30</c:v>
                </c:pt>
                <c:pt idx="31">
                  <c:v>T+31</c:v>
                </c:pt>
                <c:pt idx="32">
                  <c:v>T+32</c:v>
                </c:pt>
                <c:pt idx="33">
                  <c:v>T+33</c:v>
                </c:pt>
                <c:pt idx="34">
                  <c:v>T+34</c:v>
                </c:pt>
                <c:pt idx="35">
                  <c:v>T+35</c:v>
                </c:pt>
                <c:pt idx="36">
                  <c:v>T+36</c:v>
                </c:pt>
                <c:pt idx="37">
                  <c:v>T+37</c:v>
                </c:pt>
                <c:pt idx="38">
                  <c:v>T+38</c:v>
                </c:pt>
                <c:pt idx="39">
                  <c:v>T+39</c:v>
                </c:pt>
                <c:pt idx="40">
                  <c:v>T+40</c:v>
                </c:pt>
                <c:pt idx="41">
                  <c:v>T+41</c:v>
                </c:pt>
                <c:pt idx="42">
                  <c:v>T+42</c:v>
                </c:pt>
                <c:pt idx="43">
                  <c:v>T+43</c:v>
                </c:pt>
                <c:pt idx="44">
                  <c:v>T+44</c:v>
                </c:pt>
                <c:pt idx="45">
                  <c:v>T+45</c:v>
                </c:pt>
                <c:pt idx="46">
                  <c:v>T+46</c:v>
                </c:pt>
                <c:pt idx="47">
                  <c:v>T+47</c:v>
                </c:pt>
                <c:pt idx="48">
                  <c:v>T+48</c:v>
                </c:pt>
                <c:pt idx="49">
                  <c:v>T+49</c:v>
                </c:pt>
                <c:pt idx="50">
                  <c:v>T+50</c:v>
                </c:pt>
                <c:pt idx="51">
                  <c:v>T+51</c:v>
                </c:pt>
                <c:pt idx="52">
                  <c:v>T+52</c:v>
                </c:pt>
                <c:pt idx="53">
                  <c:v>T+53</c:v>
                </c:pt>
                <c:pt idx="54">
                  <c:v>T+54</c:v>
                </c:pt>
                <c:pt idx="55">
                  <c:v>T+55</c:v>
                </c:pt>
                <c:pt idx="56">
                  <c:v>T+56</c:v>
                </c:pt>
              </c:strCache>
            </c:strRef>
          </c:cat>
          <c:val>
            <c:numRef>
              <c:f>'Data for charts'!$B$26:$BF$26</c:f>
              <c:numCache>
                <c:formatCode>_(* #,##0_);_(* \(#,##0\);_(* "-"??_);_(@_)</c:formatCode>
                <c:ptCount val="57"/>
                <c:pt idx="0">
                  <c:v>10662.286388473347</c:v>
                </c:pt>
                <c:pt idx="1">
                  <c:v>11193.081416285342</c:v>
                </c:pt>
                <c:pt idx="2">
                  <c:v>11960.353379576329</c:v>
                </c:pt>
                <c:pt idx="3">
                  <c:v>12675.092836272319</c:v>
                </c:pt>
                <c:pt idx="4">
                  <c:v>13485.017354721294</c:v>
                </c:pt>
                <c:pt idx="5">
                  <c:v>14102.260885680733</c:v>
                </c:pt>
                <c:pt idx="6">
                  <c:v>14758.145597804492</c:v>
                </c:pt>
                <c:pt idx="7">
                  <c:v>15435.595269526179</c:v>
                </c:pt>
                <c:pt idx="8">
                  <c:v>15632.54436807487</c:v>
                </c:pt>
                <c:pt idx="9">
                  <c:v>15959.088500775188</c:v>
                </c:pt>
                <c:pt idx="10">
                  <c:v>16538.784859362757</c:v>
                </c:pt>
                <c:pt idx="11">
                  <c:v>17398.337489143916</c:v>
                </c:pt>
                <c:pt idx="12">
                  <c:v>18014.091197031044</c:v>
                </c:pt>
                <c:pt idx="13">
                  <c:v>19139.41486288172</c:v>
                </c:pt>
                <c:pt idx="14">
                  <c:v>20496.962394400707</c:v>
                </c:pt>
                <c:pt idx="15">
                  <c:v>21365.096663323693</c:v>
                </c:pt>
                <c:pt idx="16">
                  <c:v>21949.716205987999</c:v>
                </c:pt>
                <c:pt idx="17">
                  <c:v>22724.444457103367</c:v>
                </c:pt>
                <c:pt idx="18">
                  <c:v>23851.613859436442</c:v>
                </c:pt>
                <c:pt idx="19">
                  <c:v>24234.881465580744</c:v>
                </c:pt>
                <c:pt idx="20">
                  <c:v>24586.781881524981</c:v>
                </c:pt>
                <c:pt idx="21">
                  <c:v>25412.873819185665</c:v>
                </c:pt>
                <c:pt idx="22">
                  <c:v>26407.464484014235</c:v>
                </c:pt>
                <c:pt idx="23">
                  <c:v>27129.656937742719</c:v>
                </c:pt>
                <c:pt idx="24">
                  <c:v>27993.607327450525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FE-467E-AF5F-428CAEE584EB}"/>
            </c:ext>
          </c:extLst>
        </c:ser>
        <c:ser>
          <c:idx val="5"/>
          <c:order val="4"/>
          <c:tx>
            <c:strRef>
              <c:f>'Data for charts'!$A$27</c:f>
              <c:strCache>
                <c:ptCount val="1"/>
                <c:pt idx="0">
                  <c:v>Chile</c:v>
                </c:pt>
              </c:strCache>
            </c:strRef>
          </c:tx>
          <c:spPr>
            <a:ln w="57150" cap="rnd">
              <a:solidFill>
                <a:srgbClr val="084E93"/>
              </a:solidFill>
              <a:round/>
            </a:ln>
            <a:effectLst/>
          </c:spPr>
          <c:marker>
            <c:symbol val="none"/>
          </c:marker>
          <c:cat>
            <c:strRef>
              <c:f>'Data for charts'!$B$3:$BF$3</c:f>
              <c:strCache>
                <c:ptCount val="57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  <c:pt idx="12">
                  <c:v>T+12</c:v>
                </c:pt>
                <c:pt idx="13">
                  <c:v>T+13</c:v>
                </c:pt>
                <c:pt idx="14">
                  <c:v>T+14</c:v>
                </c:pt>
                <c:pt idx="15">
                  <c:v>T+15</c:v>
                </c:pt>
                <c:pt idx="16">
                  <c:v>T+16</c:v>
                </c:pt>
                <c:pt idx="17">
                  <c:v>T+17</c:v>
                </c:pt>
                <c:pt idx="18">
                  <c:v>T+18</c:v>
                </c:pt>
                <c:pt idx="19">
                  <c:v>T+19</c:v>
                </c:pt>
                <c:pt idx="20">
                  <c:v>T+20</c:v>
                </c:pt>
                <c:pt idx="21">
                  <c:v>T+21</c:v>
                </c:pt>
                <c:pt idx="22">
                  <c:v>T+22</c:v>
                </c:pt>
                <c:pt idx="23">
                  <c:v>T+23</c:v>
                </c:pt>
                <c:pt idx="24">
                  <c:v>T+24</c:v>
                </c:pt>
                <c:pt idx="25">
                  <c:v>T+25</c:v>
                </c:pt>
                <c:pt idx="26">
                  <c:v>T+26</c:v>
                </c:pt>
                <c:pt idx="27">
                  <c:v>T+27</c:v>
                </c:pt>
                <c:pt idx="28">
                  <c:v>T+28</c:v>
                </c:pt>
                <c:pt idx="29">
                  <c:v>T+29</c:v>
                </c:pt>
                <c:pt idx="30">
                  <c:v>T+30</c:v>
                </c:pt>
                <c:pt idx="31">
                  <c:v>T+31</c:v>
                </c:pt>
                <c:pt idx="32">
                  <c:v>T+32</c:v>
                </c:pt>
                <c:pt idx="33">
                  <c:v>T+33</c:v>
                </c:pt>
                <c:pt idx="34">
                  <c:v>T+34</c:v>
                </c:pt>
                <c:pt idx="35">
                  <c:v>T+35</c:v>
                </c:pt>
                <c:pt idx="36">
                  <c:v>T+36</c:v>
                </c:pt>
                <c:pt idx="37">
                  <c:v>T+37</c:v>
                </c:pt>
                <c:pt idx="38">
                  <c:v>T+38</c:v>
                </c:pt>
                <c:pt idx="39">
                  <c:v>T+39</c:v>
                </c:pt>
                <c:pt idx="40">
                  <c:v>T+40</c:v>
                </c:pt>
                <c:pt idx="41">
                  <c:v>T+41</c:v>
                </c:pt>
                <c:pt idx="42">
                  <c:v>T+42</c:v>
                </c:pt>
                <c:pt idx="43">
                  <c:v>T+43</c:v>
                </c:pt>
                <c:pt idx="44">
                  <c:v>T+44</c:v>
                </c:pt>
                <c:pt idx="45">
                  <c:v>T+45</c:v>
                </c:pt>
                <c:pt idx="46">
                  <c:v>T+46</c:v>
                </c:pt>
                <c:pt idx="47">
                  <c:v>T+47</c:v>
                </c:pt>
                <c:pt idx="48">
                  <c:v>T+48</c:v>
                </c:pt>
                <c:pt idx="49">
                  <c:v>T+49</c:v>
                </c:pt>
                <c:pt idx="50">
                  <c:v>T+50</c:v>
                </c:pt>
                <c:pt idx="51">
                  <c:v>T+51</c:v>
                </c:pt>
                <c:pt idx="52">
                  <c:v>T+52</c:v>
                </c:pt>
                <c:pt idx="53">
                  <c:v>T+53</c:v>
                </c:pt>
                <c:pt idx="54">
                  <c:v>T+54</c:v>
                </c:pt>
                <c:pt idx="55">
                  <c:v>T+55</c:v>
                </c:pt>
                <c:pt idx="56">
                  <c:v>T+56</c:v>
                </c:pt>
              </c:strCache>
            </c:strRef>
          </c:cat>
          <c:val>
            <c:numRef>
              <c:f>'Data for charts'!$B$27:$BF$27</c:f>
              <c:numCache>
                <c:formatCode>_(* #,##0_);_(* \(#,##0\);_(* "-"??_);_(@_)</c:formatCode>
                <c:ptCount val="57"/>
                <c:pt idx="0">
                  <c:v>10279.202509710361</c:v>
                </c:pt>
                <c:pt idx="1">
                  <c:v>11220.309212377135</c:v>
                </c:pt>
                <c:pt idx="2">
                  <c:v>11765.28051776949</c:v>
                </c:pt>
                <c:pt idx="3">
                  <c:v>12147.672145144887</c:v>
                </c:pt>
                <c:pt idx="4">
                  <c:v>12998.857179359426</c:v>
                </c:pt>
                <c:pt idx="5">
                  <c:v>13689.42557452423</c:v>
                </c:pt>
                <c:pt idx="6">
                  <c:v>14502.1263783881</c:v>
                </c:pt>
                <c:pt idx="7">
                  <c:v>14946.080578071973</c:v>
                </c:pt>
                <c:pt idx="8">
                  <c:v>14673.232007844112</c:v>
                </c:pt>
                <c:pt idx="9">
                  <c:v>15255.651610120645</c:v>
                </c:pt>
                <c:pt idx="10">
                  <c:v>15584.996850613614</c:v>
                </c:pt>
                <c:pt idx="11">
                  <c:v>15895.407206623995</c:v>
                </c:pt>
                <c:pt idx="12">
                  <c:v>16370.295204064319</c:v>
                </c:pt>
                <c:pt idx="13">
                  <c:v>17365.984151631503</c:v>
                </c:pt>
                <c:pt idx="14">
                  <c:v>18178.863763878227</c:v>
                </c:pt>
                <c:pt idx="15">
                  <c:v>19134.030139649891</c:v>
                </c:pt>
                <c:pt idx="16">
                  <c:v>19867.843796966885</c:v>
                </c:pt>
                <c:pt idx="17">
                  <c:v>20339.815174582756</c:v>
                </c:pt>
                <c:pt idx="18">
                  <c:v>19798.223804941143</c:v>
                </c:pt>
                <c:pt idx="19">
                  <c:v>20723.047564374494</c:v>
                </c:pt>
                <c:pt idx="20">
                  <c:v>21735.823240230664</c:v>
                </c:pt>
                <c:pt idx="21">
                  <c:v>22646.760840340692</c:v>
                </c:pt>
                <c:pt idx="22">
                  <c:v>23313.209940040222</c:v>
                </c:pt>
                <c:pt idx="23">
                  <c:v>23533.941646387608</c:v>
                </c:pt>
                <c:pt idx="24">
                  <c:v>23813.893686383293</c:v>
                </c:pt>
                <c:pt idx="25">
                  <c:v>23931.765927493092</c:v>
                </c:pt>
                <c:pt idx="26">
                  <c:v>24156.831515363985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FE-467E-AF5F-428CAEE584EB}"/>
            </c:ext>
          </c:extLst>
        </c:ser>
        <c:ser>
          <c:idx val="9"/>
          <c:order val="7"/>
          <c:tx>
            <c:strRef>
              <c:f>'Data for charts'!$A$31</c:f>
              <c:strCache>
                <c:ptCount val="1"/>
                <c:pt idx="0">
                  <c:v>Uruguay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'Data for charts'!$B$3:$BF$3</c:f>
              <c:strCache>
                <c:ptCount val="57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  <c:pt idx="12">
                  <c:v>T+12</c:v>
                </c:pt>
                <c:pt idx="13">
                  <c:v>T+13</c:v>
                </c:pt>
                <c:pt idx="14">
                  <c:v>T+14</c:v>
                </c:pt>
                <c:pt idx="15">
                  <c:v>T+15</c:v>
                </c:pt>
                <c:pt idx="16">
                  <c:v>T+16</c:v>
                </c:pt>
                <c:pt idx="17">
                  <c:v>T+17</c:v>
                </c:pt>
                <c:pt idx="18">
                  <c:v>T+18</c:v>
                </c:pt>
                <c:pt idx="19">
                  <c:v>T+19</c:v>
                </c:pt>
                <c:pt idx="20">
                  <c:v>T+20</c:v>
                </c:pt>
                <c:pt idx="21">
                  <c:v>T+21</c:v>
                </c:pt>
                <c:pt idx="22">
                  <c:v>T+22</c:v>
                </c:pt>
                <c:pt idx="23">
                  <c:v>T+23</c:v>
                </c:pt>
                <c:pt idx="24">
                  <c:v>T+24</c:v>
                </c:pt>
                <c:pt idx="25">
                  <c:v>T+25</c:v>
                </c:pt>
                <c:pt idx="26">
                  <c:v>T+26</c:v>
                </c:pt>
                <c:pt idx="27">
                  <c:v>T+27</c:v>
                </c:pt>
                <c:pt idx="28">
                  <c:v>T+28</c:v>
                </c:pt>
                <c:pt idx="29">
                  <c:v>T+29</c:v>
                </c:pt>
                <c:pt idx="30">
                  <c:v>T+30</c:v>
                </c:pt>
                <c:pt idx="31">
                  <c:v>T+31</c:v>
                </c:pt>
                <c:pt idx="32">
                  <c:v>T+32</c:v>
                </c:pt>
                <c:pt idx="33">
                  <c:v>T+33</c:v>
                </c:pt>
                <c:pt idx="34">
                  <c:v>T+34</c:v>
                </c:pt>
                <c:pt idx="35">
                  <c:v>T+35</c:v>
                </c:pt>
                <c:pt idx="36">
                  <c:v>T+36</c:v>
                </c:pt>
                <c:pt idx="37">
                  <c:v>T+37</c:v>
                </c:pt>
                <c:pt idx="38">
                  <c:v>T+38</c:v>
                </c:pt>
                <c:pt idx="39">
                  <c:v>T+39</c:v>
                </c:pt>
                <c:pt idx="40">
                  <c:v>T+40</c:v>
                </c:pt>
                <c:pt idx="41">
                  <c:v>T+41</c:v>
                </c:pt>
                <c:pt idx="42">
                  <c:v>T+42</c:v>
                </c:pt>
                <c:pt idx="43">
                  <c:v>T+43</c:v>
                </c:pt>
                <c:pt idx="44">
                  <c:v>T+44</c:v>
                </c:pt>
                <c:pt idx="45">
                  <c:v>T+45</c:v>
                </c:pt>
                <c:pt idx="46">
                  <c:v>T+46</c:v>
                </c:pt>
                <c:pt idx="47">
                  <c:v>T+47</c:v>
                </c:pt>
                <c:pt idx="48">
                  <c:v>T+48</c:v>
                </c:pt>
                <c:pt idx="49">
                  <c:v>T+49</c:v>
                </c:pt>
                <c:pt idx="50">
                  <c:v>T+50</c:v>
                </c:pt>
                <c:pt idx="51">
                  <c:v>T+51</c:v>
                </c:pt>
                <c:pt idx="52">
                  <c:v>T+52</c:v>
                </c:pt>
                <c:pt idx="53">
                  <c:v>T+53</c:v>
                </c:pt>
                <c:pt idx="54">
                  <c:v>T+54</c:v>
                </c:pt>
                <c:pt idx="55">
                  <c:v>T+55</c:v>
                </c:pt>
                <c:pt idx="56">
                  <c:v>T+56</c:v>
                </c:pt>
              </c:strCache>
            </c:strRef>
          </c:cat>
          <c:val>
            <c:numRef>
              <c:f>'Data for charts'!$B$31:$BF$31</c:f>
              <c:numCache>
                <c:formatCode>_(* #,##0_);_(* \(#,##0\);_(* "-"??_);_(@_)</c:formatCode>
                <c:ptCount val="57"/>
                <c:pt idx="0">
                  <c:v>11171.022764219028</c:v>
                </c:pt>
                <c:pt idx="1">
                  <c:v>12007.773418361607</c:v>
                </c:pt>
                <c:pt idx="2">
                  <c:v>12277.973707108868</c:v>
                </c:pt>
                <c:pt idx="3">
                  <c:v>13116.528982044823</c:v>
                </c:pt>
                <c:pt idx="4">
                  <c:v>12873.273105727014</c:v>
                </c:pt>
                <c:pt idx="5">
                  <c:v>13530.771673574653</c:v>
                </c:pt>
                <c:pt idx="6">
                  <c:v>14138.766016917958</c:v>
                </c:pt>
                <c:pt idx="7">
                  <c:v>14674.741075575028</c:v>
                </c:pt>
                <c:pt idx="8">
                  <c:v>14186.257012430879</c:v>
                </c:pt>
                <c:pt idx="9">
                  <c:v>13883.10575551112</c:v>
                </c:pt>
                <c:pt idx="10">
                  <c:v>13355.380260847704</c:v>
                </c:pt>
                <c:pt idx="11">
                  <c:v>12373.835317551879</c:v>
                </c:pt>
                <c:pt idx="12">
                  <c:v>12626.517119068447</c:v>
                </c:pt>
                <c:pt idx="13">
                  <c:v>13180.660202759598</c:v>
                </c:pt>
                <c:pt idx="14">
                  <c:v>14049.891505952834</c:v>
                </c:pt>
                <c:pt idx="15">
                  <c:v>14597.151380176991</c:v>
                </c:pt>
                <c:pt idx="16">
                  <c:v>15516.111387310648</c:v>
                </c:pt>
                <c:pt idx="17">
                  <c:v>16591.652075603255</c:v>
                </c:pt>
                <c:pt idx="18">
                  <c:v>17256.915557747914</c:v>
                </c:pt>
                <c:pt idx="19">
                  <c:v>18562.330228496052</c:v>
                </c:pt>
                <c:pt idx="20">
                  <c:v>19476.547025596814</c:v>
                </c:pt>
                <c:pt idx="21">
                  <c:v>20118.252364092714</c:v>
                </c:pt>
                <c:pt idx="22">
                  <c:v>20999.748513256967</c:v>
                </c:pt>
                <c:pt idx="23">
                  <c:v>21624.523236098037</c:v>
                </c:pt>
                <c:pt idx="24">
                  <c:v>21778.657428629533</c:v>
                </c:pt>
                <c:pt idx="25">
                  <c:v>22031.587955559156</c:v>
                </c:pt>
                <c:pt idx="26">
                  <c:v>22323.267754151835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FE-467E-AF5F-428CAEE584EB}"/>
            </c:ext>
          </c:extLst>
        </c:ser>
        <c:ser>
          <c:idx val="10"/>
          <c:order val="8"/>
          <c:tx>
            <c:strRef>
              <c:f>'Data for charts'!$A$32</c:f>
              <c:strCache>
                <c:ptCount val="1"/>
                <c:pt idx="0">
                  <c:v>Argentina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'Data for charts'!$B$3:$BF$3</c:f>
              <c:strCache>
                <c:ptCount val="57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  <c:pt idx="12">
                  <c:v>T+12</c:v>
                </c:pt>
                <c:pt idx="13">
                  <c:v>T+13</c:v>
                </c:pt>
                <c:pt idx="14">
                  <c:v>T+14</c:v>
                </c:pt>
                <c:pt idx="15">
                  <c:v>T+15</c:v>
                </c:pt>
                <c:pt idx="16">
                  <c:v>T+16</c:v>
                </c:pt>
                <c:pt idx="17">
                  <c:v>T+17</c:v>
                </c:pt>
                <c:pt idx="18">
                  <c:v>T+18</c:v>
                </c:pt>
                <c:pt idx="19">
                  <c:v>T+19</c:v>
                </c:pt>
                <c:pt idx="20">
                  <c:v>T+20</c:v>
                </c:pt>
                <c:pt idx="21">
                  <c:v>T+21</c:v>
                </c:pt>
                <c:pt idx="22">
                  <c:v>T+22</c:v>
                </c:pt>
                <c:pt idx="23">
                  <c:v>T+23</c:v>
                </c:pt>
                <c:pt idx="24">
                  <c:v>T+24</c:v>
                </c:pt>
                <c:pt idx="25">
                  <c:v>T+25</c:v>
                </c:pt>
                <c:pt idx="26">
                  <c:v>T+26</c:v>
                </c:pt>
                <c:pt idx="27">
                  <c:v>T+27</c:v>
                </c:pt>
                <c:pt idx="28">
                  <c:v>T+28</c:v>
                </c:pt>
                <c:pt idx="29">
                  <c:v>T+29</c:v>
                </c:pt>
                <c:pt idx="30">
                  <c:v>T+30</c:v>
                </c:pt>
                <c:pt idx="31">
                  <c:v>T+31</c:v>
                </c:pt>
                <c:pt idx="32">
                  <c:v>T+32</c:v>
                </c:pt>
                <c:pt idx="33">
                  <c:v>T+33</c:v>
                </c:pt>
                <c:pt idx="34">
                  <c:v>T+34</c:v>
                </c:pt>
                <c:pt idx="35">
                  <c:v>T+35</c:v>
                </c:pt>
                <c:pt idx="36">
                  <c:v>T+36</c:v>
                </c:pt>
                <c:pt idx="37">
                  <c:v>T+37</c:v>
                </c:pt>
                <c:pt idx="38">
                  <c:v>T+38</c:v>
                </c:pt>
                <c:pt idx="39">
                  <c:v>T+39</c:v>
                </c:pt>
                <c:pt idx="40">
                  <c:v>T+40</c:v>
                </c:pt>
                <c:pt idx="41">
                  <c:v>T+41</c:v>
                </c:pt>
                <c:pt idx="42">
                  <c:v>T+42</c:v>
                </c:pt>
                <c:pt idx="43">
                  <c:v>T+43</c:v>
                </c:pt>
                <c:pt idx="44">
                  <c:v>T+44</c:v>
                </c:pt>
                <c:pt idx="45">
                  <c:v>T+45</c:v>
                </c:pt>
                <c:pt idx="46">
                  <c:v>T+46</c:v>
                </c:pt>
                <c:pt idx="47">
                  <c:v>T+47</c:v>
                </c:pt>
                <c:pt idx="48">
                  <c:v>T+48</c:v>
                </c:pt>
                <c:pt idx="49">
                  <c:v>T+49</c:v>
                </c:pt>
                <c:pt idx="50">
                  <c:v>T+50</c:v>
                </c:pt>
                <c:pt idx="51">
                  <c:v>T+51</c:v>
                </c:pt>
                <c:pt idx="52">
                  <c:v>T+52</c:v>
                </c:pt>
                <c:pt idx="53">
                  <c:v>T+53</c:v>
                </c:pt>
                <c:pt idx="54">
                  <c:v>T+54</c:v>
                </c:pt>
                <c:pt idx="55">
                  <c:v>T+55</c:v>
                </c:pt>
                <c:pt idx="56">
                  <c:v>T+56</c:v>
                </c:pt>
              </c:strCache>
            </c:strRef>
          </c:cat>
          <c:val>
            <c:numRef>
              <c:f>'Data for charts'!$B$32:$BF$32</c:f>
              <c:numCache>
                <c:formatCode>_(* #,##0_);_(* \(#,##0\);_(* "-"??_);_(@_)</c:formatCode>
                <c:ptCount val="57"/>
                <c:pt idx="0">
                  <c:v>10910.88742733284</c:v>
                </c:pt>
                <c:pt idx="1">
                  <c:v>11729.500740727604</c:v>
                </c:pt>
                <c:pt idx="2">
                  <c:v>11637.179772709678</c:v>
                </c:pt>
                <c:pt idx="3">
                  <c:v>11781.429355636707</c:v>
                </c:pt>
                <c:pt idx="4">
                  <c:v>12110.635861604022</c:v>
                </c:pt>
                <c:pt idx="5">
                  <c:v>12956.687981177194</c:v>
                </c:pt>
                <c:pt idx="6">
                  <c:v>13444.014274611014</c:v>
                </c:pt>
                <c:pt idx="7">
                  <c:v>13863.742689799124</c:v>
                </c:pt>
                <c:pt idx="8">
                  <c:v>14056.379515773011</c:v>
                </c:pt>
                <c:pt idx="9">
                  <c:v>14659.187308040167</c:v>
                </c:pt>
                <c:pt idx="10">
                  <c:v>15344.297081768724</c:v>
                </c:pt>
                <c:pt idx="11">
                  <c:v>14954.734994438762</c:v>
                </c:pt>
                <c:pt idx="12">
                  <c:v>14665.130448506889</c:v>
                </c:pt>
                <c:pt idx="13">
                  <c:v>15289.610920810348</c:v>
                </c:pt>
                <c:pt idx="14">
                  <c:v>14374.313189658842</c:v>
                </c:pt>
                <c:pt idx="15">
                  <c:v>15146.974136939674</c:v>
                </c:pt>
                <c:pt idx="16">
                  <c:v>15108.438942015815</c:v>
                </c:pt>
                <c:pt idx="17">
                  <c:v>14004.814347601572</c:v>
                </c:pt>
                <c:pt idx="18">
                  <c:v>13340.521366561718</c:v>
                </c:pt>
                <c:pt idx="19">
                  <c:v>13600.67262737821</c:v>
                </c:pt>
                <c:pt idx="20">
                  <c:v>13672.110723365715</c:v>
                </c:pt>
                <c:pt idx="21">
                  <c:v>12584.1322201491</c:v>
                </c:pt>
                <c:pt idx="22">
                  <c:v>13300.083715595994</c:v>
                </c:pt>
                <c:pt idx="23">
                  <c:v>13436.580884280351</c:v>
                </c:pt>
                <c:pt idx="24">
                  <c:v>12988.139758497755</c:v>
                </c:pt>
                <c:pt idx="25">
                  <c:v>12004.498494033009</c:v>
                </c:pt>
                <c:pt idx="26">
                  <c:v>11843.972989504035</c:v>
                </c:pt>
                <c:pt idx="27">
                  <c:v>12904.247949033881</c:v>
                </c:pt>
                <c:pt idx="28">
                  <c:v>14039.501134180191</c:v>
                </c:pt>
                <c:pt idx="29">
                  <c:v>14726.211194025151</c:v>
                </c:pt>
                <c:pt idx="30">
                  <c:v>15388.991093290993</c:v>
                </c:pt>
                <c:pt idx="31">
                  <c:v>14770.203734929479</c:v>
                </c:pt>
                <c:pt idx="32">
                  <c:v>15407.787629049159</c:v>
                </c:pt>
                <c:pt idx="33">
                  <c:v>16464.09506372672</c:v>
                </c:pt>
                <c:pt idx="34">
                  <c:v>16903.328425287105</c:v>
                </c:pt>
                <c:pt idx="35">
                  <c:v>16151.717850347619</c:v>
                </c:pt>
                <c:pt idx="36">
                  <c:v>15847.350188690671</c:v>
                </c:pt>
                <c:pt idx="37">
                  <c:v>14986.709371182447</c:v>
                </c:pt>
                <c:pt idx="38">
                  <c:v>13216.413514439118</c:v>
                </c:pt>
                <c:pt idx="39">
                  <c:v>14235.982418408928</c:v>
                </c:pt>
                <c:pt idx="40">
                  <c:v>15355.652830638684</c:v>
                </c:pt>
                <c:pt idx="41">
                  <c:v>16535.746226265306</c:v>
                </c:pt>
                <c:pt idx="42">
                  <c:v>17689.124790832928</c:v>
                </c:pt>
                <c:pt idx="43">
                  <c:v>19103.689728261132</c:v>
                </c:pt>
                <c:pt idx="44">
                  <c:v>19683.845116860455</c:v>
                </c:pt>
                <c:pt idx="45">
                  <c:v>18332.272315522543</c:v>
                </c:pt>
                <c:pt idx="46">
                  <c:v>19986.330708687696</c:v>
                </c:pt>
                <c:pt idx="47">
                  <c:v>20966.474115829507</c:v>
                </c:pt>
                <c:pt idx="48">
                  <c:v>20542.634236896494</c:v>
                </c:pt>
                <c:pt idx="49">
                  <c:v>20829.858036165482</c:v>
                </c:pt>
                <c:pt idx="50">
                  <c:v>20107.467736288942</c:v>
                </c:pt>
                <c:pt idx="51">
                  <c:v>20441.662057807211</c:v>
                </c:pt>
                <c:pt idx="52">
                  <c:v>19784.360787184676</c:v>
                </c:pt>
                <c:pt idx="53">
                  <c:v>20190.853588025246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AFE-467E-AF5F-428CAEE584EB}"/>
            </c:ext>
          </c:extLst>
        </c:ser>
        <c:ser>
          <c:idx val="11"/>
          <c:order val="9"/>
          <c:tx>
            <c:strRef>
              <c:f>'Data for charts'!$A$33</c:f>
              <c:strCache>
                <c:ptCount val="1"/>
                <c:pt idx="0">
                  <c:v>MIC  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'Data for charts'!$B$3:$BF$3</c:f>
              <c:strCache>
                <c:ptCount val="57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  <c:pt idx="12">
                  <c:v>T+12</c:v>
                </c:pt>
                <c:pt idx="13">
                  <c:v>T+13</c:v>
                </c:pt>
                <c:pt idx="14">
                  <c:v>T+14</c:v>
                </c:pt>
                <c:pt idx="15">
                  <c:v>T+15</c:v>
                </c:pt>
                <c:pt idx="16">
                  <c:v>T+16</c:v>
                </c:pt>
                <c:pt idx="17">
                  <c:v>T+17</c:v>
                </c:pt>
                <c:pt idx="18">
                  <c:v>T+18</c:v>
                </c:pt>
                <c:pt idx="19">
                  <c:v>T+19</c:v>
                </c:pt>
                <c:pt idx="20">
                  <c:v>T+20</c:v>
                </c:pt>
                <c:pt idx="21">
                  <c:v>T+21</c:v>
                </c:pt>
                <c:pt idx="22">
                  <c:v>T+22</c:v>
                </c:pt>
                <c:pt idx="23">
                  <c:v>T+23</c:v>
                </c:pt>
                <c:pt idx="24">
                  <c:v>T+24</c:v>
                </c:pt>
                <c:pt idx="25">
                  <c:v>T+25</c:v>
                </c:pt>
                <c:pt idx="26">
                  <c:v>T+26</c:v>
                </c:pt>
                <c:pt idx="27">
                  <c:v>T+27</c:v>
                </c:pt>
                <c:pt idx="28">
                  <c:v>T+28</c:v>
                </c:pt>
                <c:pt idx="29">
                  <c:v>T+29</c:v>
                </c:pt>
                <c:pt idx="30">
                  <c:v>T+30</c:v>
                </c:pt>
                <c:pt idx="31">
                  <c:v>T+31</c:v>
                </c:pt>
                <c:pt idx="32">
                  <c:v>T+32</c:v>
                </c:pt>
                <c:pt idx="33">
                  <c:v>T+33</c:v>
                </c:pt>
                <c:pt idx="34">
                  <c:v>T+34</c:v>
                </c:pt>
                <c:pt idx="35">
                  <c:v>T+35</c:v>
                </c:pt>
                <c:pt idx="36">
                  <c:v>T+36</c:v>
                </c:pt>
                <c:pt idx="37">
                  <c:v>T+37</c:v>
                </c:pt>
                <c:pt idx="38">
                  <c:v>T+38</c:v>
                </c:pt>
                <c:pt idx="39">
                  <c:v>T+39</c:v>
                </c:pt>
                <c:pt idx="40">
                  <c:v>T+40</c:v>
                </c:pt>
                <c:pt idx="41">
                  <c:v>T+41</c:v>
                </c:pt>
                <c:pt idx="42">
                  <c:v>T+42</c:v>
                </c:pt>
                <c:pt idx="43">
                  <c:v>T+43</c:v>
                </c:pt>
                <c:pt idx="44">
                  <c:v>T+44</c:v>
                </c:pt>
                <c:pt idx="45">
                  <c:v>T+45</c:v>
                </c:pt>
                <c:pt idx="46">
                  <c:v>T+46</c:v>
                </c:pt>
                <c:pt idx="47">
                  <c:v>T+47</c:v>
                </c:pt>
                <c:pt idx="48">
                  <c:v>T+48</c:v>
                </c:pt>
                <c:pt idx="49">
                  <c:v>T+49</c:v>
                </c:pt>
                <c:pt idx="50">
                  <c:v>T+50</c:v>
                </c:pt>
                <c:pt idx="51">
                  <c:v>T+51</c:v>
                </c:pt>
                <c:pt idx="52">
                  <c:v>T+52</c:v>
                </c:pt>
                <c:pt idx="53">
                  <c:v>T+53</c:v>
                </c:pt>
                <c:pt idx="54">
                  <c:v>T+54</c:v>
                </c:pt>
                <c:pt idx="55">
                  <c:v>T+55</c:v>
                </c:pt>
                <c:pt idx="56">
                  <c:v>T+56</c:v>
                </c:pt>
              </c:strCache>
            </c:strRef>
          </c:cat>
          <c:val>
            <c:numRef>
              <c:f>'Data for charts'!$B$33:$BF$33</c:f>
              <c:numCache>
                <c:formatCode>General</c:formatCode>
                <c:ptCount val="57"/>
                <c:pt idx="0">
                  <c:v>10900</c:v>
                </c:pt>
                <c:pt idx="1">
                  <c:v>10900</c:v>
                </c:pt>
                <c:pt idx="2">
                  <c:v>10900</c:v>
                </c:pt>
                <c:pt idx="3">
                  <c:v>10900</c:v>
                </c:pt>
                <c:pt idx="4">
                  <c:v>10900</c:v>
                </c:pt>
                <c:pt idx="5">
                  <c:v>10900</c:v>
                </c:pt>
                <c:pt idx="6">
                  <c:v>10900</c:v>
                </c:pt>
                <c:pt idx="7">
                  <c:v>10900</c:v>
                </c:pt>
                <c:pt idx="8">
                  <c:v>10900</c:v>
                </c:pt>
                <c:pt idx="9">
                  <c:v>10900</c:v>
                </c:pt>
                <c:pt idx="10">
                  <c:v>10900</c:v>
                </c:pt>
                <c:pt idx="11">
                  <c:v>10900</c:v>
                </c:pt>
                <c:pt idx="12">
                  <c:v>10900</c:v>
                </c:pt>
                <c:pt idx="13">
                  <c:v>10900</c:v>
                </c:pt>
                <c:pt idx="14">
                  <c:v>10900</c:v>
                </c:pt>
                <c:pt idx="15">
                  <c:v>10900</c:v>
                </c:pt>
                <c:pt idx="16">
                  <c:v>10900</c:v>
                </c:pt>
                <c:pt idx="17">
                  <c:v>10900</c:v>
                </c:pt>
                <c:pt idx="18">
                  <c:v>10900</c:v>
                </c:pt>
                <c:pt idx="19">
                  <c:v>10900</c:v>
                </c:pt>
                <c:pt idx="20">
                  <c:v>10900</c:v>
                </c:pt>
                <c:pt idx="21">
                  <c:v>10900</c:v>
                </c:pt>
                <c:pt idx="22">
                  <c:v>10900</c:v>
                </c:pt>
                <c:pt idx="23">
                  <c:v>10900</c:v>
                </c:pt>
                <c:pt idx="24">
                  <c:v>10900</c:v>
                </c:pt>
                <c:pt idx="25">
                  <c:v>10900</c:v>
                </c:pt>
                <c:pt idx="26">
                  <c:v>10900</c:v>
                </c:pt>
                <c:pt idx="27">
                  <c:v>10900</c:v>
                </c:pt>
                <c:pt idx="28">
                  <c:v>10900</c:v>
                </c:pt>
                <c:pt idx="29">
                  <c:v>10900</c:v>
                </c:pt>
                <c:pt idx="30">
                  <c:v>10900</c:v>
                </c:pt>
                <c:pt idx="31">
                  <c:v>10900</c:v>
                </c:pt>
                <c:pt idx="32">
                  <c:v>10900</c:v>
                </c:pt>
                <c:pt idx="33">
                  <c:v>10900</c:v>
                </c:pt>
                <c:pt idx="34">
                  <c:v>10900</c:v>
                </c:pt>
                <c:pt idx="35">
                  <c:v>10900</c:v>
                </c:pt>
                <c:pt idx="36">
                  <c:v>10900</c:v>
                </c:pt>
                <c:pt idx="37">
                  <c:v>10900</c:v>
                </c:pt>
                <c:pt idx="38">
                  <c:v>10900</c:v>
                </c:pt>
                <c:pt idx="39">
                  <c:v>10900</c:v>
                </c:pt>
                <c:pt idx="40">
                  <c:v>10900</c:v>
                </c:pt>
                <c:pt idx="41">
                  <c:v>10900</c:v>
                </c:pt>
                <c:pt idx="42">
                  <c:v>10900</c:v>
                </c:pt>
                <c:pt idx="43">
                  <c:v>10900</c:v>
                </c:pt>
                <c:pt idx="44">
                  <c:v>10900</c:v>
                </c:pt>
                <c:pt idx="45">
                  <c:v>10900</c:v>
                </c:pt>
                <c:pt idx="46">
                  <c:v>10900</c:v>
                </c:pt>
                <c:pt idx="47">
                  <c:v>10900</c:v>
                </c:pt>
                <c:pt idx="48">
                  <c:v>10900</c:v>
                </c:pt>
                <c:pt idx="49">
                  <c:v>10900</c:v>
                </c:pt>
                <c:pt idx="50">
                  <c:v>10900</c:v>
                </c:pt>
                <c:pt idx="51">
                  <c:v>10900</c:v>
                </c:pt>
                <c:pt idx="52">
                  <c:v>10900</c:v>
                </c:pt>
                <c:pt idx="53">
                  <c:v>10900</c:v>
                </c:pt>
                <c:pt idx="54">
                  <c:v>10900</c:v>
                </c:pt>
                <c:pt idx="55">
                  <c:v>10900</c:v>
                </c:pt>
                <c:pt idx="56">
                  <c:v>10900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AFE-467E-AF5F-428CAEE58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4446432"/>
        <c:axId val="1047559904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'Data for charts'!$A$24</c15:sqref>
                        </c15:formulaRef>
                      </c:ext>
                    </c:extLst>
                    <c:strCache>
                      <c:ptCount val="1"/>
                      <c:pt idx="0">
                        <c:v>Hungary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'Data for charts'!$B$3:$BF$3</c15:sqref>
                        </c15:formulaRef>
                      </c:ext>
                    </c:extLst>
                    <c:strCache>
                      <c:ptCount val="57"/>
                      <c:pt idx="0">
                        <c:v>T</c:v>
                      </c:pt>
                      <c:pt idx="1">
                        <c:v>T+1</c:v>
                      </c:pt>
                      <c:pt idx="2">
                        <c:v>T+2</c:v>
                      </c:pt>
                      <c:pt idx="3">
                        <c:v>T+3</c:v>
                      </c:pt>
                      <c:pt idx="4">
                        <c:v>T+4</c:v>
                      </c:pt>
                      <c:pt idx="5">
                        <c:v>T+5</c:v>
                      </c:pt>
                      <c:pt idx="6">
                        <c:v>T+6</c:v>
                      </c:pt>
                      <c:pt idx="7">
                        <c:v>T+7</c:v>
                      </c:pt>
                      <c:pt idx="8">
                        <c:v>T+8</c:v>
                      </c:pt>
                      <c:pt idx="9">
                        <c:v>T+9</c:v>
                      </c:pt>
                      <c:pt idx="10">
                        <c:v>T+10</c:v>
                      </c:pt>
                      <c:pt idx="11">
                        <c:v>T+11</c:v>
                      </c:pt>
                      <c:pt idx="12">
                        <c:v>T+12</c:v>
                      </c:pt>
                      <c:pt idx="13">
                        <c:v>T+13</c:v>
                      </c:pt>
                      <c:pt idx="14">
                        <c:v>T+14</c:v>
                      </c:pt>
                      <c:pt idx="15">
                        <c:v>T+15</c:v>
                      </c:pt>
                      <c:pt idx="16">
                        <c:v>T+16</c:v>
                      </c:pt>
                      <c:pt idx="17">
                        <c:v>T+17</c:v>
                      </c:pt>
                      <c:pt idx="18">
                        <c:v>T+18</c:v>
                      </c:pt>
                      <c:pt idx="19">
                        <c:v>T+19</c:v>
                      </c:pt>
                      <c:pt idx="20">
                        <c:v>T+20</c:v>
                      </c:pt>
                      <c:pt idx="21">
                        <c:v>T+21</c:v>
                      </c:pt>
                      <c:pt idx="22">
                        <c:v>T+22</c:v>
                      </c:pt>
                      <c:pt idx="23">
                        <c:v>T+23</c:v>
                      </c:pt>
                      <c:pt idx="24">
                        <c:v>T+24</c:v>
                      </c:pt>
                      <c:pt idx="25">
                        <c:v>T+25</c:v>
                      </c:pt>
                      <c:pt idx="26">
                        <c:v>T+26</c:v>
                      </c:pt>
                      <c:pt idx="27">
                        <c:v>T+27</c:v>
                      </c:pt>
                      <c:pt idx="28">
                        <c:v>T+28</c:v>
                      </c:pt>
                      <c:pt idx="29">
                        <c:v>T+29</c:v>
                      </c:pt>
                      <c:pt idx="30">
                        <c:v>T+30</c:v>
                      </c:pt>
                      <c:pt idx="31">
                        <c:v>T+31</c:v>
                      </c:pt>
                      <c:pt idx="32">
                        <c:v>T+32</c:v>
                      </c:pt>
                      <c:pt idx="33">
                        <c:v>T+33</c:v>
                      </c:pt>
                      <c:pt idx="34">
                        <c:v>T+34</c:v>
                      </c:pt>
                      <c:pt idx="35">
                        <c:v>T+35</c:v>
                      </c:pt>
                      <c:pt idx="36">
                        <c:v>T+36</c:v>
                      </c:pt>
                      <c:pt idx="37">
                        <c:v>T+37</c:v>
                      </c:pt>
                      <c:pt idx="38">
                        <c:v>T+38</c:v>
                      </c:pt>
                      <c:pt idx="39">
                        <c:v>T+39</c:v>
                      </c:pt>
                      <c:pt idx="40">
                        <c:v>T+40</c:v>
                      </c:pt>
                      <c:pt idx="41">
                        <c:v>T+41</c:v>
                      </c:pt>
                      <c:pt idx="42">
                        <c:v>T+42</c:v>
                      </c:pt>
                      <c:pt idx="43">
                        <c:v>T+43</c:v>
                      </c:pt>
                      <c:pt idx="44">
                        <c:v>T+44</c:v>
                      </c:pt>
                      <c:pt idx="45">
                        <c:v>T+45</c:v>
                      </c:pt>
                      <c:pt idx="46">
                        <c:v>T+46</c:v>
                      </c:pt>
                      <c:pt idx="47">
                        <c:v>T+47</c:v>
                      </c:pt>
                      <c:pt idx="48">
                        <c:v>T+48</c:v>
                      </c:pt>
                      <c:pt idx="49">
                        <c:v>T+49</c:v>
                      </c:pt>
                      <c:pt idx="50">
                        <c:v>T+50</c:v>
                      </c:pt>
                      <c:pt idx="51">
                        <c:v>T+51</c:v>
                      </c:pt>
                      <c:pt idx="52">
                        <c:v>T+52</c:v>
                      </c:pt>
                      <c:pt idx="53">
                        <c:v>T+53</c:v>
                      </c:pt>
                      <c:pt idx="54">
                        <c:v>T+54</c:v>
                      </c:pt>
                      <c:pt idx="55">
                        <c:v>T+55</c:v>
                      </c:pt>
                      <c:pt idx="56">
                        <c:v>T+56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'Data for charts'!$B$24:$BF$24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7"/>
                      <c:pt idx="0">
                        <c:v>10899.783111543604</c:v>
                      </c:pt>
                      <c:pt idx="1">
                        <c:v>11315.773530813716</c:v>
                      </c:pt>
                      <c:pt idx="2">
                        <c:v>11903.526034241828</c:v>
                      </c:pt>
                      <c:pt idx="3">
                        <c:v>12532.899351612708</c:v>
                      </c:pt>
                      <c:pt idx="4">
                        <c:v>12594.347211366539</c:v>
                      </c:pt>
                      <c:pt idx="5">
                        <c:v>13270.175070630756</c:v>
                      </c:pt>
                      <c:pt idx="6">
                        <c:v>13977.903121486373</c:v>
                      </c:pt>
                      <c:pt idx="7">
                        <c:v>14092.613112922723</c:v>
                      </c:pt>
                      <c:pt idx="8">
                        <c:v>14458.3750738952</c:v>
                      </c:pt>
                      <c:pt idx="9">
                        <c:v>14360.564190102039</c:v>
                      </c:pt>
                      <c:pt idx="10">
                        <c:v>14961.00648287952</c:v>
                      </c:pt>
                      <c:pt idx="11">
                        <c:v>15239.831158220659</c:v>
                      </c:pt>
                      <c:pt idx="12">
                        <c:v>15981.709736256997</c:v>
                      </c:pt>
                      <c:pt idx="13">
                        <c:v>16325.320606436837</c:v>
                      </c:pt>
                      <c:pt idx="14">
                        <c:v>16579.37815704941</c:v>
                      </c:pt>
                      <c:pt idx="15">
                        <c:v>16539.073397308883</c:v>
                      </c:pt>
                      <c:pt idx="16">
                        <c:v>17497.154819596897</c:v>
                      </c:pt>
                      <c:pt idx="17">
                        <c:v>17860.451379828315</c:v>
                      </c:pt>
                      <c:pt idx="18">
                        <c:v>17853.952939262792</c:v>
                      </c:pt>
                      <c:pt idx="19">
                        <c:v>18012.286293240952</c:v>
                      </c:pt>
                      <c:pt idx="20">
                        <c:v>18138.243710804392</c:v>
                      </c:pt>
                      <c:pt idx="21">
                        <c:v>18802.75792866472</c:v>
                      </c:pt>
                      <c:pt idx="22">
                        <c:v>18637.664444780799</c:v>
                      </c:pt>
                      <c:pt idx="23">
                        <c:v>19163.777352318462</c:v>
                      </c:pt>
                      <c:pt idx="24">
                        <c:v>18726.632018099248</c:v>
                      </c:pt>
                      <c:pt idx="25">
                        <c:v>19134.218765921232</c:v>
                      </c:pt>
                      <c:pt idx="26">
                        <c:v>19462.922138716494</c:v>
                      </c:pt>
                      <c:pt idx="27">
                        <c:v>20081.622844144244</c:v>
                      </c:pt>
                      <c:pt idx="28">
                        <c:v>19715.860904888279</c:v>
                      </c:pt>
                      <c:pt idx="29">
                        <c:v>18447.440347255175</c:v>
                      </c:pt>
                      <c:pt idx="30">
                        <c:v>16253.116176254387</c:v>
                      </c:pt>
                      <c:pt idx="31">
                        <c:v>15755.434507085049</c:v>
                      </c:pt>
                      <c:pt idx="32">
                        <c:v>15678.771846171612</c:v>
                      </c:pt>
                      <c:pt idx="33">
                        <c:v>16155.554547049051</c:v>
                      </c:pt>
                      <c:pt idx="34">
                        <c:v>16420.733698961056</c:v>
                      </c:pt>
                      <c:pt idx="35">
                        <c:v>16449.881723969673</c:v>
                      </c:pt>
                      <c:pt idx="36">
                        <c:v>17027.962842610887</c:v>
                      </c:pt>
                      <c:pt idx="37">
                        <c:v>17787.700861110767</c:v>
                      </c:pt>
                      <c:pt idx="38">
                        <c:v>18409.861706088548</c:v>
                      </c:pt>
                      <c:pt idx="39">
                        <c:v>19233.402410740197</c:v>
                      </c:pt>
                      <c:pt idx="40">
                        <c:v>20005.126433379108</c:v>
                      </c:pt>
                      <c:pt idx="41">
                        <c:v>20965.584975394228</c:v>
                      </c:pt>
                      <c:pt idx="42">
                        <c:v>21830.533923029212</c:v>
                      </c:pt>
                      <c:pt idx="43">
                        <c:v>22974.055531370541</c:v>
                      </c:pt>
                      <c:pt idx="44">
                        <c:v>24028.72340240574</c:v>
                      </c:pt>
                      <c:pt idx="45">
                        <c:v>24994.100761667367</c:v>
                      </c:pt>
                      <c:pt idx="46">
                        <c:v>25145.084805097216</c:v>
                      </c:pt>
                      <c:pt idx="47">
                        <c:v>25413.133489873337</c:v>
                      </c:pt>
                      <c:pt idx="48">
                        <c:v>23781.921341458463</c:v>
                      </c:pt>
                      <c:pt idx="49">
                        <c:v>23997.122683563506</c:v>
                      </c:pt>
                      <c:pt idx="50">
                        <c:v>24515.536819789573</c:v>
                      </c:pt>
                      <c:pt idx="51">
                        <c:v>24216.197710564145</c:v>
                      </c:pt>
                      <c:pt idx="52">
                        <c:v>24797.079709895523</c:v>
                      </c:pt>
                      <c:pt idx="53">
                        <c:v>25870.291080093331</c:v>
                      </c:pt>
                      <c:pt idx="54">
                        <c:v>26748.256043002413</c:v>
                      </c:pt>
                      <c:pt idx="55">
                        <c:v>27324.966599842533</c:v>
                      </c:pt>
                      <c:pt idx="56">
                        <c:v>28316.473712019691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AAFE-467E-AF5F-428CAEE584EB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for charts'!$A$25</c15:sqref>
                        </c15:formulaRef>
                      </c:ext>
                    </c:extLst>
                    <c:strCache>
                      <c:ptCount val="1"/>
                      <c:pt idx="0">
                        <c:v>Czech Republic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for charts'!$B$3:$BF$3</c15:sqref>
                        </c15:formulaRef>
                      </c:ext>
                    </c:extLst>
                    <c:strCache>
                      <c:ptCount val="57"/>
                      <c:pt idx="0">
                        <c:v>T</c:v>
                      </c:pt>
                      <c:pt idx="1">
                        <c:v>T+1</c:v>
                      </c:pt>
                      <c:pt idx="2">
                        <c:v>T+2</c:v>
                      </c:pt>
                      <c:pt idx="3">
                        <c:v>T+3</c:v>
                      </c:pt>
                      <c:pt idx="4">
                        <c:v>T+4</c:v>
                      </c:pt>
                      <c:pt idx="5">
                        <c:v>T+5</c:v>
                      </c:pt>
                      <c:pt idx="6">
                        <c:v>T+6</c:v>
                      </c:pt>
                      <c:pt idx="7">
                        <c:v>T+7</c:v>
                      </c:pt>
                      <c:pt idx="8">
                        <c:v>T+8</c:v>
                      </c:pt>
                      <c:pt idx="9">
                        <c:v>T+9</c:v>
                      </c:pt>
                      <c:pt idx="10">
                        <c:v>T+10</c:v>
                      </c:pt>
                      <c:pt idx="11">
                        <c:v>T+11</c:v>
                      </c:pt>
                      <c:pt idx="12">
                        <c:v>T+12</c:v>
                      </c:pt>
                      <c:pt idx="13">
                        <c:v>T+13</c:v>
                      </c:pt>
                      <c:pt idx="14">
                        <c:v>T+14</c:v>
                      </c:pt>
                      <c:pt idx="15">
                        <c:v>T+15</c:v>
                      </c:pt>
                      <c:pt idx="16">
                        <c:v>T+16</c:v>
                      </c:pt>
                      <c:pt idx="17">
                        <c:v>T+17</c:v>
                      </c:pt>
                      <c:pt idx="18">
                        <c:v>T+18</c:v>
                      </c:pt>
                      <c:pt idx="19">
                        <c:v>T+19</c:v>
                      </c:pt>
                      <c:pt idx="20">
                        <c:v>T+20</c:v>
                      </c:pt>
                      <c:pt idx="21">
                        <c:v>T+21</c:v>
                      </c:pt>
                      <c:pt idx="22">
                        <c:v>T+22</c:v>
                      </c:pt>
                      <c:pt idx="23">
                        <c:v>T+23</c:v>
                      </c:pt>
                      <c:pt idx="24">
                        <c:v>T+24</c:v>
                      </c:pt>
                      <c:pt idx="25">
                        <c:v>T+25</c:v>
                      </c:pt>
                      <c:pt idx="26">
                        <c:v>T+26</c:v>
                      </c:pt>
                      <c:pt idx="27">
                        <c:v>T+27</c:v>
                      </c:pt>
                      <c:pt idx="28">
                        <c:v>T+28</c:v>
                      </c:pt>
                      <c:pt idx="29">
                        <c:v>T+29</c:v>
                      </c:pt>
                      <c:pt idx="30">
                        <c:v>T+30</c:v>
                      </c:pt>
                      <c:pt idx="31">
                        <c:v>T+31</c:v>
                      </c:pt>
                      <c:pt idx="32">
                        <c:v>T+32</c:v>
                      </c:pt>
                      <c:pt idx="33">
                        <c:v>T+33</c:v>
                      </c:pt>
                      <c:pt idx="34">
                        <c:v>T+34</c:v>
                      </c:pt>
                      <c:pt idx="35">
                        <c:v>T+35</c:v>
                      </c:pt>
                      <c:pt idx="36">
                        <c:v>T+36</c:v>
                      </c:pt>
                      <c:pt idx="37">
                        <c:v>T+37</c:v>
                      </c:pt>
                      <c:pt idx="38">
                        <c:v>T+38</c:v>
                      </c:pt>
                      <c:pt idx="39">
                        <c:v>T+39</c:v>
                      </c:pt>
                      <c:pt idx="40">
                        <c:v>T+40</c:v>
                      </c:pt>
                      <c:pt idx="41">
                        <c:v>T+41</c:v>
                      </c:pt>
                      <c:pt idx="42">
                        <c:v>T+42</c:v>
                      </c:pt>
                      <c:pt idx="43">
                        <c:v>T+43</c:v>
                      </c:pt>
                      <c:pt idx="44">
                        <c:v>T+44</c:v>
                      </c:pt>
                      <c:pt idx="45">
                        <c:v>T+45</c:v>
                      </c:pt>
                      <c:pt idx="46">
                        <c:v>T+46</c:v>
                      </c:pt>
                      <c:pt idx="47">
                        <c:v>T+47</c:v>
                      </c:pt>
                      <c:pt idx="48">
                        <c:v>T+48</c:v>
                      </c:pt>
                      <c:pt idx="49">
                        <c:v>T+49</c:v>
                      </c:pt>
                      <c:pt idx="50">
                        <c:v>T+50</c:v>
                      </c:pt>
                      <c:pt idx="51">
                        <c:v>T+51</c:v>
                      </c:pt>
                      <c:pt idx="52">
                        <c:v>T+52</c:v>
                      </c:pt>
                      <c:pt idx="53">
                        <c:v>T+53</c:v>
                      </c:pt>
                      <c:pt idx="54">
                        <c:v>T+54</c:v>
                      </c:pt>
                      <c:pt idx="55">
                        <c:v>T+55</c:v>
                      </c:pt>
                      <c:pt idx="56">
                        <c:v>T+56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for charts'!$B$25:$BF$25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7"/>
                      <c:pt idx="0">
                        <c:v>13101.691193729392</c:v>
                      </c:pt>
                      <c:pt idx="1">
                        <c:v>13743.585755767417</c:v>
                      </c:pt>
                      <c:pt idx="2">
                        <c:v>14417.285754080087</c:v>
                      </c:pt>
                      <c:pt idx="3">
                        <c:v>15015.778210194261</c:v>
                      </c:pt>
                      <c:pt idx="4">
                        <c:v>15640.66628448341</c:v>
                      </c:pt>
                      <c:pt idx="5">
                        <c:v>16406.554296052091</c:v>
                      </c:pt>
                      <c:pt idx="6">
                        <c:v>16950.313720402981</c:v>
                      </c:pt>
                      <c:pt idx="7">
                        <c:v>17425.152676152898</c:v>
                      </c:pt>
                      <c:pt idx="8">
                        <c:v>18054.007516071375</c:v>
                      </c:pt>
                      <c:pt idx="9">
                        <c:v>18216.415404690681</c:v>
                      </c:pt>
                      <c:pt idx="10">
                        <c:v>18475.019206661418</c:v>
                      </c:pt>
                      <c:pt idx="11">
                        <c:v>18429.091827495875</c:v>
                      </c:pt>
                      <c:pt idx="12">
                        <c:v>18135.853752154304</c:v>
                      </c:pt>
                      <c:pt idx="13">
                        <c:v>18423.245517102187</c:v>
                      </c:pt>
                      <c:pt idx="14">
                        <c:v>18831.598793458968</c:v>
                      </c:pt>
                      <c:pt idx="15">
                        <c:v>19253.220524048498</c:v>
                      </c:pt>
                      <c:pt idx="16">
                        <c:v>19784.663917154314</c:v>
                      </c:pt>
                      <c:pt idx="17">
                        <c:v>20239.732996094001</c:v>
                      </c:pt>
                      <c:pt idx="18">
                        <c:v>20655.793413796</c:v>
                      </c:pt>
                      <c:pt idx="19">
                        <c:v>21007.04165417048</c:v>
                      </c:pt>
                      <c:pt idx="20">
                        <c:v>21235.603104706464</c:v>
                      </c:pt>
                      <c:pt idx="21">
                        <c:v>18817.392911250219</c:v>
                      </c:pt>
                      <c:pt idx="22">
                        <c:v>18704.172802261597</c:v>
                      </c:pt>
                      <c:pt idx="23">
                        <c:v>18703.42430344989</c:v>
                      </c:pt>
                      <c:pt idx="24">
                        <c:v>19240.613491658245</c:v>
                      </c:pt>
                      <c:pt idx="25">
                        <c:v>20450.186160519512</c:v>
                      </c:pt>
                      <c:pt idx="26">
                        <c:v>21350.860494126966</c:v>
                      </c:pt>
                      <c:pt idx="27">
                        <c:v>21229.762205708605</c:v>
                      </c:pt>
                      <c:pt idx="28">
                        <c:v>21182.729241447742</c:v>
                      </c:pt>
                      <c:pt idx="29">
                        <c:v>21509.314690841089</c:v>
                      </c:pt>
                      <c:pt idx="30">
                        <c:v>22495.947379826081</c:v>
                      </c:pt>
                      <c:pt idx="31">
                        <c:v>23269.680743821642</c:v>
                      </c:pt>
                      <c:pt idx="32">
                        <c:v>23698.591571731533</c:v>
                      </c:pt>
                      <c:pt idx="33">
                        <c:v>24559.204305256255</c:v>
                      </c:pt>
                      <c:pt idx="34">
                        <c:v>25766.417031944831</c:v>
                      </c:pt>
                      <c:pt idx="35">
                        <c:v>27388.445651770049</c:v>
                      </c:pt>
                      <c:pt idx="36">
                        <c:v>29192.664649899398</c:v>
                      </c:pt>
                      <c:pt idx="37">
                        <c:v>30627.559108590922</c:v>
                      </c:pt>
                      <c:pt idx="38">
                        <c:v>31198.022219451166</c:v>
                      </c:pt>
                      <c:pt idx="39">
                        <c:v>29518.823538166278</c:v>
                      </c:pt>
                      <c:pt idx="40">
                        <c:v>30108.454589318484</c:v>
                      </c:pt>
                      <c:pt idx="41">
                        <c:v>30648.607688960736</c:v>
                      </c:pt>
                      <c:pt idx="42">
                        <c:v>30360.954053041489</c:v>
                      </c:pt>
                      <c:pt idx="43">
                        <c:v>30204.086569606799</c:v>
                      </c:pt>
                      <c:pt idx="44">
                        <c:v>30991.518294963902</c:v>
                      </c:pt>
                      <c:pt idx="45">
                        <c:v>32333.551847043331</c:v>
                      </c:pt>
                      <c:pt idx="46">
                        <c:v>33054.702003214341</c:v>
                      </c:pt>
                      <c:pt idx="47">
                        <c:v>33833.667047653915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AFE-467E-AF5F-428CAEE584EB}"/>
                  </c:ext>
                </c:extLst>
              </c15:ser>
            </c15:filteredLineSeries>
            <c15:filteredLine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for charts'!$A$29</c15:sqref>
                        </c15:formulaRef>
                      </c:ext>
                    </c:extLst>
                    <c:strCache>
                      <c:ptCount val="1"/>
                      <c:pt idx="0">
                        <c:v>Malaysia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for charts'!$B$3:$BF$3</c15:sqref>
                        </c15:formulaRef>
                      </c:ext>
                    </c:extLst>
                    <c:strCache>
                      <c:ptCount val="57"/>
                      <c:pt idx="0">
                        <c:v>T</c:v>
                      </c:pt>
                      <c:pt idx="1">
                        <c:v>T+1</c:v>
                      </c:pt>
                      <c:pt idx="2">
                        <c:v>T+2</c:v>
                      </c:pt>
                      <c:pt idx="3">
                        <c:v>T+3</c:v>
                      </c:pt>
                      <c:pt idx="4">
                        <c:v>T+4</c:v>
                      </c:pt>
                      <c:pt idx="5">
                        <c:v>T+5</c:v>
                      </c:pt>
                      <c:pt idx="6">
                        <c:v>T+6</c:v>
                      </c:pt>
                      <c:pt idx="7">
                        <c:v>T+7</c:v>
                      </c:pt>
                      <c:pt idx="8">
                        <c:v>T+8</c:v>
                      </c:pt>
                      <c:pt idx="9">
                        <c:v>T+9</c:v>
                      </c:pt>
                      <c:pt idx="10">
                        <c:v>T+10</c:v>
                      </c:pt>
                      <c:pt idx="11">
                        <c:v>T+11</c:v>
                      </c:pt>
                      <c:pt idx="12">
                        <c:v>T+12</c:v>
                      </c:pt>
                      <c:pt idx="13">
                        <c:v>T+13</c:v>
                      </c:pt>
                      <c:pt idx="14">
                        <c:v>T+14</c:v>
                      </c:pt>
                      <c:pt idx="15">
                        <c:v>T+15</c:v>
                      </c:pt>
                      <c:pt idx="16">
                        <c:v>T+16</c:v>
                      </c:pt>
                      <c:pt idx="17">
                        <c:v>T+17</c:v>
                      </c:pt>
                      <c:pt idx="18">
                        <c:v>T+18</c:v>
                      </c:pt>
                      <c:pt idx="19">
                        <c:v>T+19</c:v>
                      </c:pt>
                      <c:pt idx="20">
                        <c:v>T+20</c:v>
                      </c:pt>
                      <c:pt idx="21">
                        <c:v>T+21</c:v>
                      </c:pt>
                      <c:pt idx="22">
                        <c:v>T+22</c:v>
                      </c:pt>
                      <c:pt idx="23">
                        <c:v>T+23</c:v>
                      </c:pt>
                      <c:pt idx="24">
                        <c:v>T+24</c:v>
                      </c:pt>
                      <c:pt idx="25">
                        <c:v>T+25</c:v>
                      </c:pt>
                      <c:pt idx="26">
                        <c:v>T+26</c:v>
                      </c:pt>
                      <c:pt idx="27">
                        <c:v>T+27</c:v>
                      </c:pt>
                      <c:pt idx="28">
                        <c:v>T+28</c:v>
                      </c:pt>
                      <c:pt idx="29">
                        <c:v>T+29</c:v>
                      </c:pt>
                      <c:pt idx="30">
                        <c:v>T+30</c:v>
                      </c:pt>
                      <c:pt idx="31">
                        <c:v>T+31</c:v>
                      </c:pt>
                      <c:pt idx="32">
                        <c:v>T+32</c:v>
                      </c:pt>
                      <c:pt idx="33">
                        <c:v>T+33</c:v>
                      </c:pt>
                      <c:pt idx="34">
                        <c:v>T+34</c:v>
                      </c:pt>
                      <c:pt idx="35">
                        <c:v>T+35</c:v>
                      </c:pt>
                      <c:pt idx="36">
                        <c:v>T+36</c:v>
                      </c:pt>
                      <c:pt idx="37">
                        <c:v>T+37</c:v>
                      </c:pt>
                      <c:pt idx="38">
                        <c:v>T+38</c:v>
                      </c:pt>
                      <c:pt idx="39">
                        <c:v>T+39</c:v>
                      </c:pt>
                      <c:pt idx="40">
                        <c:v>T+40</c:v>
                      </c:pt>
                      <c:pt idx="41">
                        <c:v>T+41</c:v>
                      </c:pt>
                      <c:pt idx="42">
                        <c:v>T+42</c:v>
                      </c:pt>
                      <c:pt idx="43">
                        <c:v>T+43</c:v>
                      </c:pt>
                      <c:pt idx="44">
                        <c:v>T+44</c:v>
                      </c:pt>
                      <c:pt idx="45">
                        <c:v>T+45</c:v>
                      </c:pt>
                      <c:pt idx="46">
                        <c:v>T+46</c:v>
                      </c:pt>
                      <c:pt idx="47">
                        <c:v>T+47</c:v>
                      </c:pt>
                      <c:pt idx="48">
                        <c:v>T+48</c:v>
                      </c:pt>
                      <c:pt idx="49">
                        <c:v>T+49</c:v>
                      </c:pt>
                      <c:pt idx="50">
                        <c:v>T+50</c:v>
                      </c:pt>
                      <c:pt idx="51">
                        <c:v>T+51</c:v>
                      </c:pt>
                      <c:pt idx="52">
                        <c:v>T+52</c:v>
                      </c:pt>
                      <c:pt idx="53">
                        <c:v>T+53</c:v>
                      </c:pt>
                      <c:pt idx="54">
                        <c:v>T+54</c:v>
                      </c:pt>
                      <c:pt idx="55">
                        <c:v>T+55</c:v>
                      </c:pt>
                      <c:pt idx="56">
                        <c:v>T+56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for charts'!$B$29:$BF$29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7"/>
                      <c:pt idx="0">
                        <c:v>10920.08979970277</c:v>
                      </c:pt>
                      <c:pt idx="1">
                        <c:v>11698.410609652008</c:v>
                      </c:pt>
                      <c:pt idx="2">
                        <c:v>12470.94507195338</c:v>
                      </c:pt>
                      <c:pt idx="3">
                        <c:v>13229.314691498186</c:v>
                      </c:pt>
                      <c:pt idx="4">
                        <c:v>14180.362452280024</c:v>
                      </c:pt>
                      <c:pt idx="5">
                        <c:v>15098.682926686179</c:v>
                      </c:pt>
                      <c:pt idx="6">
                        <c:v>16171.911446498121</c:v>
                      </c:pt>
                      <c:pt idx="7">
                        <c:v>17347.904456892782</c:v>
                      </c:pt>
                      <c:pt idx="8">
                        <c:v>18140.294130735096</c:v>
                      </c:pt>
                      <c:pt idx="9">
                        <c:v>16369.46576166848</c:v>
                      </c:pt>
                      <c:pt idx="10">
                        <c:v>16929.21551756022</c:v>
                      </c:pt>
                      <c:pt idx="11">
                        <c:v>17922.01599761107</c:v>
                      </c:pt>
                      <c:pt idx="12">
                        <c:v>17569.988501885622</c:v>
                      </c:pt>
                      <c:pt idx="13">
                        <c:v>18101.417800324416</c:v>
                      </c:pt>
                      <c:pt idx="14">
                        <c:v>18689.1537115094</c:v>
                      </c:pt>
                      <c:pt idx="15">
                        <c:v>19490.619789206376</c:v>
                      </c:pt>
                      <c:pt idx="16">
                        <c:v>20072.290426145737</c:v>
                      </c:pt>
                      <c:pt idx="17">
                        <c:v>20821.161979439239</c:v>
                      </c:pt>
                      <c:pt idx="18">
                        <c:v>21751.335370383375</c:v>
                      </c:pt>
                      <c:pt idx="19">
                        <c:v>22417.160406446274</c:v>
                      </c:pt>
                      <c:pt idx="20">
                        <c:v>21712.672690350286</c:v>
                      </c:pt>
                      <c:pt idx="21">
                        <c:v>22969.916707921049</c:v>
                      </c:pt>
                      <c:pt idx="22">
                        <c:v>23803.786115019255</c:v>
                      </c:pt>
                      <c:pt idx="23">
                        <c:v>24718.334420456118</c:v>
                      </c:pt>
                      <c:pt idx="24">
                        <c:v>25486.860200650717</c:v>
                      </c:pt>
                      <c:pt idx="25">
                        <c:v>26619.53234257517</c:v>
                      </c:pt>
                      <c:pt idx="26">
                        <c:v>27538.537338713308</c:v>
                      </c:pt>
                      <c:pt idx="27">
                        <c:v>28301.370704652367</c:v>
                      </c:pt>
                      <c:pt idx="28">
                        <c:v>29028.221082051776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AFE-467E-AF5F-428CAEE584EB}"/>
                  </c:ext>
                </c:extLst>
              </c15:ser>
            </c15:filteredLineSeries>
            <c15:filteredLineSeries>
              <c15:ser>
                <c:idx val="8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for charts'!$A$30</c15:sqref>
                        </c15:formulaRef>
                      </c:ext>
                    </c:extLst>
                    <c:strCache>
                      <c:ptCount val="1"/>
                      <c:pt idx="0">
                        <c:v>Slovak Republic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for charts'!$B$3:$BF$3</c15:sqref>
                        </c15:formulaRef>
                      </c:ext>
                    </c:extLst>
                    <c:strCache>
                      <c:ptCount val="57"/>
                      <c:pt idx="0">
                        <c:v>T</c:v>
                      </c:pt>
                      <c:pt idx="1">
                        <c:v>T+1</c:v>
                      </c:pt>
                      <c:pt idx="2">
                        <c:v>T+2</c:v>
                      </c:pt>
                      <c:pt idx="3">
                        <c:v>T+3</c:v>
                      </c:pt>
                      <c:pt idx="4">
                        <c:v>T+4</c:v>
                      </c:pt>
                      <c:pt idx="5">
                        <c:v>T+5</c:v>
                      </c:pt>
                      <c:pt idx="6">
                        <c:v>T+6</c:v>
                      </c:pt>
                      <c:pt idx="7">
                        <c:v>T+7</c:v>
                      </c:pt>
                      <c:pt idx="8">
                        <c:v>T+8</c:v>
                      </c:pt>
                      <c:pt idx="9">
                        <c:v>T+9</c:v>
                      </c:pt>
                      <c:pt idx="10">
                        <c:v>T+10</c:v>
                      </c:pt>
                      <c:pt idx="11">
                        <c:v>T+11</c:v>
                      </c:pt>
                      <c:pt idx="12">
                        <c:v>T+12</c:v>
                      </c:pt>
                      <c:pt idx="13">
                        <c:v>T+13</c:v>
                      </c:pt>
                      <c:pt idx="14">
                        <c:v>T+14</c:v>
                      </c:pt>
                      <c:pt idx="15">
                        <c:v>T+15</c:v>
                      </c:pt>
                      <c:pt idx="16">
                        <c:v>T+16</c:v>
                      </c:pt>
                      <c:pt idx="17">
                        <c:v>T+17</c:v>
                      </c:pt>
                      <c:pt idx="18">
                        <c:v>T+18</c:v>
                      </c:pt>
                      <c:pt idx="19">
                        <c:v>T+19</c:v>
                      </c:pt>
                      <c:pt idx="20">
                        <c:v>T+20</c:v>
                      </c:pt>
                      <c:pt idx="21">
                        <c:v>T+21</c:v>
                      </c:pt>
                      <c:pt idx="22">
                        <c:v>T+22</c:v>
                      </c:pt>
                      <c:pt idx="23">
                        <c:v>T+23</c:v>
                      </c:pt>
                      <c:pt idx="24">
                        <c:v>T+24</c:v>
                      </c:pt>
                      <c:pt idx="25">
                        <c:v>T+25</c:v>
                      </c:pt>
                      <c:pt idx="26">
                        <c:v>T+26</c:v>
                      </c:pt>
                      <c:pt idx="27">
                        <c:v>T+27</c:v>
                      </c:pt>
                      <c:pt idx="28">
                        <c:v>T+28</c:v>
                      </c:pt>
                      <c:pt idx="29">
                        <c:v>T+29</c:v>
                      </c:pt>
                      <c:pt idx="30">
                        <c:v>T+30</c:v>
                      </c:pt>
                      <c:pt idx="31">
                        <c:v>T+31</c:v>
                      </c:pt>
                      <c:pt idx="32">
                        <c:v>T+32</c:v>
                      </c:pt>
                      <c:pt idx="33">
                        <c:v>T+33</c:v>
                      </c:pt>
                      <c:pt idx="34">
                        <c:v>T+34</c:v>
                      </c:pt>
                      <c:pt idx="35">
                        <c:v>T+35</c:v>
                      </c:pt>
                      <c:pt idx="36">
                        <c:v>T+36</c:v>
                      </c:pt>
                      <c:pt idx="37">
                        <c:v>T+37</c:v>
                      </c:pt>
                      <c:pt idx="38">
                        <c:v>T+38</c:v>
                      </c:pt>
                      <c:pt idx="39">
                        <c:v>T+39</c:v>
                      </c:pt>
                      <c:pt idx="40">
                        <c:v>T+40</c:v>
                      </c:pt>
                      <c:pt idx="41">
                        <c:v>T+41</c:v>
                      </c:pt>
                      <c:pt idx="42">
                        <c:v>T+42</c:v>
                      </c:pt>
                      <c:pt idx="43">
                        <c:v>T+43</c:v>
                      </c:pt>
                      <c:pt idx="44">
                        <c:v>T+44</c:v>
                      </c:pt>
                      <c:pt idx="45">
                        <c:v>T+45</c:v>
                      </c:pt>
                      <c:pt idx="46">
                        <c:v>T+46</c:v>
                      </c:pt>
                      <c:pt idx="47">
                        <c:v>T+47</c:v>
                      </c:pt>
                      <c:pt idx="48">
                        <c:v>T+48</c:v>
                      </c:pt>
                      <c:pt idx="49">
                        <c:v>T+49</c:v>
                      </c:pt>
                      <c:pt idx="50">
                        <c:v>T+50</c:v>
                      </c:pt>
                      <c:pt idx="51">
                        <c:v>T+51</c:v>
                      </c:pt>
                      <c:pt idx="52">
                        <c:v>T+52</c:v>
                      </c:pt>
                      <c:pt idx="53">
                        <c:v>T+53</c:v>
                      </c:pt>
                      <c:pt idx="54">
                        <c:v>T+54</c:v>
                      </c:pt>
                      <c:pt idx="55">
                        <c:v>T+55</c:v>
                      </c:pt>
                      <c:pt idx="56">
                        <c:v>T+56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for charts'!$B$30:$BF$30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7"/>
                      <c:pt idx="0">
                        <c:v>13944.885646285404</c:v>
                      </c:pt>
                      <c:pt idx="1">
                        <c:v>14450.093170882756</c:v>
                      </c:pt>
                      <c:pt idx="2">
                        <c:v>14723.149740147484</c:v>
                      </c:pt>
                      <c:pt idx="3">
                        <c:v>14942.545585531279</c:v>
                      </c:pt>
                      <c:pt idx="4">
                        <c:v>15031.778754592004</c:v>
                      </c:pt>
                      <c:pt idx="5">
                        <c:v>14605.983764719031</c:v>
                      </c:pt>
                      <c:pt idx="6">
                        <c:v>12463.850345112203</c:v>
                      </c:pt>
                      <c:pt idx="7">
                        <c:v>11662.377104234005</c:v>
                      </c:pt>
                      <c:pt idx="8">
                        <c:v>12451.934199708987</c:v>
                      </c:pt>
                      <c:pt idx="9">
                        <c:v>13172.612044463271</c:v>
                      </c:pt>
                      <c:pt idx="10">
                        <c:v>14168.051712698969</c:v>
                      </c:pt>
                      <c:pt idx="11">
                        <c:v>15093.416199189642</c:v>
                      </c:pt>
                      <c:pt idx="12">
                        <c:v>15979.707420656232</c:v>
                      </c:pt>
                      <c:pt idx="13">
                        <c:v>16598.481118763379</c:v>
                      </c:pt>
                      <c:pt idx="14">
                        <c:v>16547.572284086022</c:v>
                      </c:pt>
                      <c:pt idx="15">
                        <c:v>16770.499276295366</c:v>
                      </c:pt>
                      <c:pt idx="16">
                        <c:v>17358.419423987732</c:v>
                      </c:pt>
                      <c:pt idx="17">
                        <c:v>18150.125218206093</c:v>
                      </c:pt>
                      <c:pt idx="18">
                        <c:v>19146.221598930701</c:v>
                      </c:pt>
                      <c:pt idx="19">
                        <c:v>20157.193158776034</c:v>
                      </c:pt>
                      <c:pt idx="20">
                        <c:v>21515.863316345763</c:v>
                      </c:pt>
                      <c:pt idx="21">
                        <c:v>23333.532564014364</c:v>
                      </c:pt>
                      <c:pt idx="22">
                        <c:v>25845.898506600817</c:v>
                      </c:pt>
                      <c:pt idx="23">
                        <c:v>27277.56475515975</c:v>
                      </c:pt>
                      <c:pt idx="24">
                        <c:v>25764.087081716654</c:v>
                      </c:pt>
                      <c:pt idx="25">
                        <c:v>27037.817031713799</c:v>
                      </c:pt>
                      <c:pt idx="26">
                        <c:v>27764.230164151715</c:v>
                      </c:pt>
                      <c:pt idx="27">
                        <c:v>28176.321702468082</c:v>
                      </c:pt>
                      <c:pt idx="28">
                        <c:v>28565.621043935029</c:v>
                      </c:pt>
                      <c:pt idx="29">
                        <c:v>29271.554191699805</c:v>
                      </c:pt>
                      <c:pt idx="30">
                        <c:v>30364.11257978894</c:v>
                      </c:pt>
                      <c:pt idx="31">
                        <c:v>31322.147357637943</c:v>
                      </c:pt>
                      <c:pt idx="32">
                        <c:v>32187.67803705436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AFE-467E-AF5F-428CAEE584EB}"/>
                  </c:ext>
                </c:extLst>
              </c15:ser>
            </c15:filteredLineSeries>
            <c15:filteredLineSeries>
              <c15:ser>
                <c:idx val="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for charts'!$A$43</c15:sqref>
                        </c15:formulaRef>
                      </c:ext>
                    </c:extLst>
                    <c:strCache>
                      <c:ptCount val="1"/>
                      <c:pt idx="0">
                        <c:v>Turkey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for charts'!$B$43:$BF$43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7"/>
                      <c:pt idx="0">
                        <c:v>10606.677716871463</c:v>
                      </c:pt>
                      <c:pt idx="1">
                        <c:v>11359.706024524878</c:v>
                      </c:pt>
                      <c:pt idx="2">
                        <c:v>11230.656033057741</c:v>
                      </c:pt>
                      <c:pt idx="3">
                        <c:v>11673.999027804544</c:v>
                      </c:pt>
                      <c:pt idx="4">
                        <c:v>12375.100141666016</c:v>
                      </c:pt>
                      <c:pt idx="5">
                        <c:v>11483.352855070485</c:v>
                      </c:pt>
                      <c:pt idx="6">
                        <c:v>12083.973684120114</c:v>
                      </c:pt>
                      <c:pt idx="7">
                        <c:v>12696.279347332658</c:v>
                      </c:pt>
                      <c:pt idx="8">
                        <c:v>13406.511859117705</c:v>
                      </c:pt>
                      <c:pt idx="9">
                        <c:v>13577.165775789712</c:v>
                      </c:pt>
                      <c:pt idx="10">
                        <c:v>12894.773522337582</c:v>
                      </c:pt>
                      <c:pt idx="11">
                        <c:v>13556.199052286169</c:v>
                      </c:pt>
                      <c:pt idx="12">
                        <c:v>12571.483290833999</c:v>
                      </c:pt>
                      <c:pt idx="13">
                        <c:v>13210.346247587437</c:v>
                      </c:pt>
                      <c:pt idx="14">
                        <c:v>13785.794887509464</c:v>
                      </c:pt>
                      <c:pt idx="15">
                        <c:v>14935.512074765609</c:v>
                      </c:pt>
                      <c:pt idx="16">
                        <c:v>16082.144235891858</c:v>
                      </c:pt>
                      <c:pt idx="17">
                        <c:v>17011.796585662258</c:v>
                      </c:pt>
                      <c:pt idx="18">
                        <c:v>17647.815974283974</c:v>
                      </c:pt>
                      <c:pt idx="19">
                        <c:v>17573.158638629098</c:v>
                      </c:pt>
                      <c:pt idx="20">
                        <c:v>16516.875478049667</c:v>
                      </c:pt>
                      <c:pt idx="21">
                        <c:v>17648.517176915604</c:v>
                      </c:pt>
                      <c:pt idx="22">
                        <c:v>19324.158371675188</c:v>
                      </c:pt>
                      <c:pt idx="23">
                        <c:v>19993.280767871951</c:v>
                      </c:pt>
                      <c:pt idx="24">
                        <c:v>21414.15287363192</c:v>
                      </c:pt>
                      <c:pt idx="25">
                        <c:v>22218.769935229458</c:v>
                      </c:pt>
                      <c:pt idx="26">
                        <c:v>23252.409896652389</c:v>
                      </c:pt>
                      <c:pt idx="27">
                        <c:v>23664.872095283717</c:v>
                      </c:pt>
                      <c:pt idx="28">
                        <c:v>24014.796390300413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AFE-467E-AF5F-428CAEE584EB}"/>
                  </c:ext>
                </c:extLst>
              </c15:ser>
            </c15:filteredLineSeries>
          </c:ext>
        </c:extLst>
      </c:lineChart>
      <c:catAx>
        <c:axId val="104444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0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1047559904"/>
        <c:crosses val="autoZero"/>
        <c:auto val="1"/>
        <c:lblAlgn val="ctr"/>
        <c:lblOffset val="100"/>
        <c:tickLblSkip val="2"/>
        <c:noMultiLvlLbl val="0"/>
      </c:catAx>
      <c:valAx>
        <c:axId val="104755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104444643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000000"/>
          </a:solidFill>
          <a:latin typeface="+mj-lt"/>
        </a:defRPr>
      </a:pPr>
      <a:endParaRPr lang="es-AR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8764575628712"/>
          <c:y val="0.16269122299204813"/>
          <c:w val="0.74582470848742577"/>
          <c:h val="0.68591515701037065"/>
        </c:manualLayout>
      </c:layout>
      <c:barChart>
        <c:barDir val="col"/>
        <c:grouping val="clustered"/>
        <c:varyColors val="0"/>
        <c:ser>
          <c:idx val="0"/>
          <c:order val="0"/>
          <c:tx>
            <c:v>Exportaciones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'Hoja1 (2)'!$A$9:$A$26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'Hoja1 (2)'!$P$9:$P$26</c:f>
              <c:numCache>
                <c:formatCode>#,##0</c:formatCode>
                <c:ptCount val="18"/>
                <c:pt idx="0">
                  <c:v>114615.023</c:v>
                </c:pt>
                <c:pt idx="1">
                  <c:v>114325.103</c:v>
                </c:pt>
                <c:pt idx="2">
                  <c:v>132908.94099999999</c:v>
                </c:pt>
                <c:pt idx="3">
                  <c:v>176951.288</c:v>
                </c:pt>
                <c:pt idx="4">
                  <c:v>220622.41099999999</c:v>
                </c:pt>
                <c:pt idx="5">
                  <c:v>253199.34</c:v>
                </c:pt>
                <c:pt idx="6">
                  <c:v>225669.58</c:v>
                </c:pt>
                <c:pt idx="7">
                  <c:v>363788.14399999997</c:v>
                </c:pt>
                <c:pt idx="8">
                  <c:v>275734.33500000002</c:v>
                </c:pt>
                <c:pt idx="9">
                  <c:v>350292.92</c:v>
                </c:pt>
                <c:pt idx="10">
                  <c:v>445802.16700000002</c:v>
                </c:pt>
                <c:pt idx="11">
                  <c:v>433587.27500000002</c:v>
                </c:pt>
                <c:pt idx="12">
                  <c:v>424479.18</c:v>
                </c:pt>
                <c:pt idx="13">
                  <c:v>382889.951</c:v>
                </c:pt>
                <c:pt idx="14">
                  <c:v>302200.71899999998</c:v>
                </c:pt>
                <c:pt idx="15">
                  <c:v>287841.408</c:v>
                </c:pt>
                <c:pt idx="16">
                  <c:v>324729.03200000001</c:v>
                </c:pt>
                <c:pt idx="17" formatCode="General">
                  <c:v>351161.01299999998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E-40CC-8EEE-5FFDC7F313B3}"/>
            </c:ext>
          </c:extLst>
        </c:ser>
        <c:ser>
          <c:idx val="1"/>
          <c:order val="1"/>
          <c:tx>
            <c:v>Importaciones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'Hoja1 (2)'!$A$9:$A$26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'Hoja1 (2)'!$Q$9:$Q$26</c:f>
              <c:numCache>
                <c:formatCode>#,##0</c:formatCode>
                <c:ptCount val="18"/>
                <c:pt idx="0">
                  <c:v>97601.241999999998</c:v>
                </c:pt>
                <c:pt idx="1">
                  <c:v>71533.713000000003</c:v>
                </c:pt>
                <c:pt idx="2">
                  <c:v>74645.118000000002</c:v>
                </c:pt>
                <c:pt idx="3">
                  <c:v>105768.211</c:v>
                </c:pt>
                <c:pt idx="4">
                  <c:v>131289.802</c:v>
                </c:pt>
                <c:pt idx="5">
                  <c:v>165619.022</c:v>
                </c:pt>
                <c:pt idx="6">
                  <c:v>176811.56599999999</c:v>
                </c:pt>
                <c:pt idx="7">
                  <c:v>296027.79800000001</c:v>
                </c:pt>
                <c:pt idx="8">
                  <c:v>219053.49</c:v>
                </c:pt>
                <c:pt idx="9">
                  <c:v>289558.913</c:v>
                </c:pt>
                <c:pt idx="10">
                  <c:v>372025.57299999997</c:v>
                </c:pt>
                <c:pt idx="11">
                  <c:v>373437.87699999998</c:v>
                </c:pt>
                <c:pt idx="12">
                  <c:v>382925.46799999999</c:v>
                </c:pt>
                <c:pt idx="13">
                  <c:v>356905.48700000002</c:v>
                </c:pt>
                <c:pt idx="14">
                  <c:v>279635.99200000003</c:v>
                </c:pt>
                <c:pt idx="15">
                  <c:v>226583.39199999999</c:v>
                </c:pt>
                <c:pt idx="16">
                  <c:v>248558.04699999999</c:v>
                </c:pt>
                <c:pt idx="17" formatCode="General">
                  <c:v>279606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3E-40CC-8EEE-5FFDC7F31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8399632"/>
        <c:axId val="-278408336"/>
      </c:barChart>
      <c:lineChart>
        <c:grouping val="standard"/>
        <c:varyColors val="0"/>
        <c:ser>
          <c:idx val="2"/>
          <c:order val="2"/>
          <c:tx>
            <c:v>Saldo comercial (eje derecho)</c:v>
          </c:tx>
          <c:spPr>
            <a:ln w="28575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'Hoja1 (2)'!$A$9:$A$25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'Hoja1 (2)'!$R$9:$R$26</c:f>
              <c:numCache>
                <c:formatCode>#,##0</c:formatCode>
                <c:ptCount val="18"/>
                <c:pt idx="0">
                  <c:v>17013.781000000003</c:v>
                </c:pt>
                <c:pt idx="1">
                  <c:v>42791.39</c:v>
                </c:pt>
                <c:pt idx="2">
                  <c:v>58263.822999999989</c:v>
                </c:pt>
                <c:pt idx="3">
                  <c:v>71183.077000000005</c:v>
                </c:pt>
                <c:pt idx="4">
                  <c:v>89332.608999999997</c:v>
                </c:pt>
                <c:pt idx="5">
                  <c:v>87580.317999999999</c:v>
                </c:pt>
                <c:pt idx="6">
                  <c:v>48858.013999999996</c:v>
                </c:pt>
                <c:pt idx="7">
                  <c:v>67760.345999999961</c:v>
                </c:pt>
                <c:pt idx="8">
                  <c:v>56680.84500000003</c:v>
                </c:pt>
                <c:pt idx="9">
                  <c:v>60734.006999999983</c:v>
                </c:pt>
                <c:pt idx="10">
                  <c:v>73776.594000000041</c:v>
                </c:pt>
                <c:pt idx="11">
                  <c:v>60149.398000000045</c:v>
                </c:pt>
                <c:pt idx="12">
                  <c:v>41553.712</c:v>
                </c:pt>
                <c:pt idx="13">
                  <c:v>25984.463999999978</c:v>
                </c:pt>
                <c:pt idx="14">
                  <c:v>22564.726999999955</c:v>
                </c:pt>
                <c:pt idx="15">
                  <c:v>61258.016000000003</c:v>
                </c:pt>
                <c:pt idx="16">
                  <c:v>76170.985000000015</c:v>
                </c:pt>
                <c:pt idx="17">
                  <c:v>71555.012999999977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3E-40CC-8EEE-5FFDC7F31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78402896"/>
        <c:axId val="-278407792"/>
      </c:lineChart>
      <c:catAx>
        <c:axId val="-27839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8408336"/>
        <c:crosses val="autoZero"/>
        <c:auto val="1"/>
        <c:lblAlgn val="ctr"/>
        <c:lblOffset val="100"/>
        <c:noMultiLvlLbl val="0"/>
      </c:catAx>
      <c:valAx>
        <c:axId val="-2784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Dot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8399632"/>
        <c:crosses val="autoZero"/>
        <c:crossBetween val="between"/>
      </c:valAx>
      <c:valAx>
        <c:axId val="-27840779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8402896"/>
        <c:crosses val="max"/>
        <c:crossBetween val="between"/>
      </c:valAx>
      <c:catAx>
        <c:axId val="-278402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78407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806872739135578E-2"/>
          <c:y val="0"/>
          <c:w val="0.89438107528371769"/>
          <c:h val="0.10144395008081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s-A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93749245775167"/>
          <c:y val="0.12314299460149063"/>
          <c:w val="0.7435318200601081"/>
          <c:h val="0.65916457305292786"/>
        </c:manualLayout>
      </c:layout>
      <c:barChart>
        <c:barDir val="col"/>
        <c:grouping val="percentStacked"/>
        <c:varyColors val="0"/>
        <c:ser>
          <c:idx val="0"/>
          <c:order val="0"/>
          <c:tx>
            <c:v>Intrazona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'Hoja1 (2)'!$A$9:$A$26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'Hoja1 (2)'!$H$9:$H$26</c:f>
              <c:numCache>
                <c:formatCode>0%</c:formatCode>
                <c:ptCount val="18"/>
                <c:pt idx="0">
                  <c:v>0.17224764086767805</c:v>
                </c:pt>
                <c:pt idx="1">
                  <c:v>0.1361355546351915</c:v>
                </c:pt>
                <c:pt idx="2">
                  <c:v>0.14113366002637415</c:v>
                </c:pt>
                <c:pt idx="3">
                  <c:v>0.14308050963262353</c:v>
                </c:pt>
                <c:pt idx="4">
                  <c:v>0.14651801243397031</c:v>
                </c:pt>
                <c:pt idx="5">
                  <c:v>0.15153599449873215</c:v>
                </c:pt>
                <c:pt idx="6">
                  <c:v>0.1849720607782209</c:v>
                </c:pt>
                <c:pt idx="7">
                  <c:v>0.15530593833393616</c:v>
                </c:pt>
                <c:pt idx="8">
                  <c:v>0.15594532868709937</c:v>
                </c:pt>
                <c:pt idx="9">
                  <c:v>0.15653311256513974</c:v>
                </c:pt>
                <c:pt idx="10">
                  <c:v>0.14995803517254136</c:v>
                </c:pt>
                <c:pt idx="11">
                  <c:v>0.13939840254198174</c:v>
                </c:pt>
                <c:pt idx="12">
                  <c:v>0.14116107367268957</c:v>
                </c:pt>
                <c:pt idx="13">
                  <c:v>0.13699562040283897</c:v>
                </c:pt>
                <c:pt idx="14">
                  <c:v>0.13728922305832297</c:v>
                </c:pt>
                <c:pt idx="15">
                  <c:v>0.14174866180635148</c:v>
                </c:pt>
                <c:pt idx="16">
                  <c:v>0.14124629695343263</c:v>
                </c:pt>
                <c:pt idx="17">
                  <c:v>0.13130517812921838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D-4841-B18C-FF2FCC4CFA31}"/>
            </c:ext>
          </c:extLst>
        </c:ser>
        <c:ser>
          <c:idx val="1"/>
          <c:order val="1"/>
          <c:tx>
            <c:v>Extrazona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'Hoja1 (2)'!$A$9:$A$26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'Hoja1 (2)'!$O$9:$O$26</c:f>
              <c:numCache>
                <c:formatCode>0%</c:formatCode>
                <c:ptCount val="18"/>
                <c:pt idx="0">
                  <c:v>0.82775235913232204</c:v>
                </c:pt>
                <c:pt idx="1">
                  <c:v>0.86386444536480844</c:v>
                </c:pt>
                <c:pt idx="2">
                  <c:v>0.85886633997362583</c:v>
                </c:pt>
                <c:pt idx="3">
                  <c:v>0.85691949036737647</c:v>
                </c:pt>
                <c:pt idx="4">
                  <c:v>0.85348198756602967</c:v>
                </c:pt>
                <c:pt idx="5">
                  <c:v>0.84846400550126777</c:v>
                </c:pt>
                <c:pt idx="6">
                  <c:v>0.81502793922177907</c:v>
                </c:pt>
                <c:pt idx="7">
                  <c:v>0.84469406166606376</c:v>
                </c:pt>
                <c:pt idx="8">
                  <c:v>0.84405467131290057</c:v>
                </c:pt>
                <c:pt idx="9">
                  <c:v>0.84346688743486031</c:v>
                </c:pt>
                <c:pt idx="10">
                  <c:v>0.85004196482745864</c:v>
                </c:pt>
                <c:pt idx="11">
                  <c:v>0.86060159745801823</c:v>
                </c:pt>
                <c:pt idx="12">
                  <c:v>0.85883892632731051</c:v>
                </c:pt>
                <c:pt idx="13">
                  <c:v>0.86300437959716103</c:v>
                </c:pt>
                <c:pt idx="14">
                  <c:v>0.86271077694167697</c:v>
                </c:pt>
                <c:pt idx="15">
                  <c:v>0.85825133819364852</c:v>
                </c:pt>
                <c:pt idx="16">
                  <c:v>0.85875370304656728</c:v>
                </c:pt>
                <c:pt idx="17">
                  <c:v>0.86869482187078162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2D-4841-B18C-FF2FCC4CF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-278405072"/>
        <c:axId val="-278398544"/>
      </c:barChart>
      <c:lineChart>
        <c:grouping val="standard"/>
        <c:varyColors val="0"/>
        <c:ser>
          <c:idx val="3"/>
          <c:order val="2"/>
          <c:tx>
            <c:v>Saldo comercial (eje derecho)</c:v>
          </c:tx>
          <c:spPr>
            <a:ln w="28575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'Hoja1 (2)'!$A$9:$A$25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'Hoja1 (2)'!$S$9:$S$26</c:f>
              <c:numCache>
                <c:formatCode>#,##0</c:formatCode>
                <c:ptCount val="18"/>
                <c:pt idx="0">
                  <c:v>212216.26500000001</c:v>
                </c:pt>
                <c:pt idx="1">
                  <c:v>185858.81599999999</c:v>
                </c:pt>
                <c:pt idx="2">
                  <c:v>207554.05900000001</c:v>
                </c:pt>
                <c:pt idx="3">
                  <c:v>282719.49900000001</c:v>
                </c:pt>
                <c:pt idx="4">
                  <c:v>351912.21299999999</c:v>
                </c:pt>
                <c:pt idx="5">
                  <c:v>418818.36199999996</c:v>
                </c:pt>
                <c:pt idx="6">
                  <c:v>402481.14599999995</c:v>
                </c:pt>
                <c:pt idx="7">
                  <c:v>659815.94200000004</c:v>
                </c:pt>
                <c:pt idx="8">
                  <c:v>494787.82500000001</c:v>
                </c:pt>
                <c:pt idx="9">
                  <c:v>639851.83299999998</c:v>
                </c:pt>
                <c:pt idx="10">
                  <c:v>817827.74</c:v>
                </c:pt>
                <c:pt idx="11">
                  <c:v>807025.152</c:v>
                </c:pt>
                <c:pt idx="12">
                  <c:v>807404.64800000004</c:v>
                </c:pt>
                <c:pt idx="13">
                  <c:v>739795.43800000008</c:v>
                </c:pt>
                <c:pt idx="14">
                  <c:v>581836.71100000001</c:v>
                </c:pt>
                <c:pt idx="15">
                  <c:v>514424.8</c:v>
                </c:pt>
                <c:pt idx="16">
                  <c:v>573287.07900000003</c:v>
                </c:pt>
                <c:pt idx="17">
                  <c:v>630767.01300000004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2D-4841-B18C-FF2FCC4CF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78403984"/>
        <c:axId val="-278401264"/>
      </c:lineChart>
      <c:catAx>
        <c:axId val="-27840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8398544"/>
        <c:crosses val="autoZero"/>
        <c:auto val="1"/>
        <c:lblAlgn val="ctr"/>
        <c:lblOffset val="100"/>
        <c:noMultiLvlLbl val="0"/>
      </c:catAx>
      <c:valAx>
        <c:axId val="-27839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Dot"/>
              <a:round/>
            </a:ln>
            <a:effectLst/>
          </c:spPr>
        </c:majorGridlines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dirty="0" smtClean="0"/>
                  <a:t>En millones de USD</a:t>
                </a:r>
                <a:endParaRPr lang="es-AR" dirty="0"/>
              </a:p>
            </c:rich>
          </c:tx>
          <c:layout>
            <c:manualLayout>
              <c:xMode val="edge"/>
              <c:yMode val="edge"/>
              <c:x val="0.96503353651816925"/>
              <c:y val="0.231761473248161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8405072"/>
        <c:crosses val="autoZero"/>
        <c:crossBetween val="between"/>
      </c:valAx>
      <c:valAx>
        <c:axId val="-27840126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8403984"/>
        <c:crosses val="max"/>
        <c:crossBetween val="between"/>
      </c:valAx>
      <c:catAx>
        <c:axId val="-278403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78401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32679088555008"/>
          <c:y val="0"/>
          <c:w val="0.79979999501717691"/>
          <c:h val="6.50542886728847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048533981661163E-2"/>
          <c:y val="4.6050081084508608E-2"/>
          <c:w val="0.8838856529168716"/>
          <c:h val="0.70412131657466503"/>
        </c:manualLayout>
      </c:layout>
      <c:barChart>
        <c:barDir val="col"/>
        <c:grouping val="clustered"/>
        <c:varyColors val="0"/>
        <c:ser>
          <c:idx val="0"/>
          <c:order val="0"/>
          <c:tx>
            <c:v>CC/PBI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-1.3437660365779463E-2"/>
                  <c:y val="2.406425541223152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5CD-4209-84C0-D972442785CE}"/>
                </c:ext>
              </c:extLst>
            </c:dLbl>
            <c:dLbl>
              <c:idx val="14"/>
              <c:layout>
                <c:manualLayout>
                  <c:x val="2.5195613185836373E-2"/>
                  <c:y val="-3.05543850969103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5CD-4209-84C0-D97244278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US$'!$A$8:$A$22</c:f>
              <c:numCache>
                <c:formatCode>0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'PIB US$'!$R$8:$R$22</c:f>
              <c:numCache>
                <c:formatCode>0.0%</c:formatCode>
                <c:ptCount val="15"/>
                <c:pt idx="0">
                  <c:v>1.8656110884852705E-2</c:v>
                </c:pt>
                <c:pt idx="1">
                  <c:v>2.5368398628274648E-2</c:v>
                </c:pt>
                <c:pt idx="2">
                  <c:v>2.7905606820687143E-2</c:v>
                </c:pt>
                <c:pt idx="3">
                  <c:v>2.1007912881780971E-2</c:v>
                </c:pt>
                <c:pt idx="4">
                  <c:v>1.4911963469221688E-2</c:v>
                </c:pt>
                <c:pt idx="5">
                  <c:v>2.1680657743852992E-2</c:v>
                </c:pt>
                <c:pt idx="6">
                  <c:v>-3.8216272481388421E-3</c:v>
                </c:pt>
                <c:pt idx="7">
                  <c:v>-1.0120636052080816E-2</c:v>
                </c:pt>
                <c:pt idx="8">
                  <c:v>-3.6878061438209179E-3</c:v>
                </c:pt>
                <c:pt idx="9">
                  <c:v>-2.1445893069896315E-2</c:v>
                </c:pt>
                <c:pt idx="10">
                  <c:v>-1.6271391496954703E-2</c:v>
                </c:pt>
                <c:pt idx="11">
                  <c:v>-2.7428413856122002E-2</c:v>
                </c:pt>
                <c:pt idx="12">
                  <c:v>-2.7129167913794237E-2</c:v>
                </c:pt>
                <c:pt idx="13">
                  <c:v>-4.9162626166379675E-2</c:v>
                </c:pt>
                <c:pt idx="14">
                  <c:v>-5.3986197830821148E-2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CD-4209-84C0-D972442785CE}"/>
            </c:ext>
          </c:extLst>
        </c:ser>
        <c:ser>
          <c:idx val="1"/>
          <c:order val="1"/>
          <c:tx>
            <c:v>Déficit fiscal/PBI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5CD-4209-84C0-D972442785CE}"/>
                </c:ext>
              </c:extLst>
            </c:dLbl>
            <c:dLbl>
              <c:idx val="14"/>
              <c:layout>
                <c:manualLayout>
                  <c:x val="3.0234735823003792E-2"/>
                  <c:y val="2.1393363704027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5CD-4209-84C0-D97244278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US$'!$A$8:$A$22</c:f>
              <c:numCache>
                <c:formatCode>0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'PIB US$'!$S$8:$S$22</c:f>
              <c:numCache>
                <c:formatCode>0.0%</c:formatCode>
                <c:ptCount val="15"/>
                <c:pt idx="0">
                  <c:v>2.4030993312040918E-2</c:v>
                </c:pt>
                <c:pt idx="1">
                  <c:v>1.6167352523032166E-2</c:v>
                </c:pt>
                <c:pt idx="2">
                  <c:v>1.6235396908374753E-2</c:v>
                </c:pt>
                <c:pt idx="3">
                  <c:v>1.0363751918618019E-2</c:v>
                </c:pt>
                <c:pt idx="4">
                  <c:v>1.2747227272838595E-2</c:v>
                </c:pt>
                <c:pt idx="5">
                  <c:v>-5.7143623261138926E-3</c:v>
                </c:pt>
                <c:pt idx="6">
                  <c:v>1.8462185509616146E-3</c:v>
                </c:pt>
                <c:pt idx="7">
                  <c:v>-1.4071849847327653E-2</c:v>
                </c:pt>
                <c:pt idx="8">
                  <c:v>-2.1063398274961346E-2</c:v>
                </c:pt>
                <c:pt idx="9">
                  <c:v>-1.9256708342945492E-2</c:v>
                </c:pt>
                <c:pt idx="10">
                  <c:v>-2.396108738877396E-2</c:v>
                </c:pt>
                <c:pt idx="11">
                  <c:v>-5.1013560193457548E-2</c:v>
                </c:pt>
                <c:pt idx="12">
                  <c:v>-5.7702514971629558E-2</c:v>
                </c:pt>
                <c:pt idx="13">
                  <c:v>-5.9094652116953542E-2</c:v>
                </c:pt>
                <c:pt idx="14">
                  <c:v>-4.9972495590076112E-2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CD-4209-84C0-D97244278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44881056"/>
        <c:axId val="-444879968"/>
      </c:barChart>
      <c:catAx>
        <c:axId val="-4448810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444879968"/>
        <c:crosses val="autoZero"/>
        <c:auto val="1"/>
        <c:lblAlgn val="ctr"/>
        <c:lblOffset val="100"/>
        <c:noMultiLvlLbl val="0"/>
      </c:catAx>
      <c:valAx>
        <c:axId val="-444879968"/>
        <c:scaling>
          <c:orientation val="minMax"/>
          <c:max val="5.000000000000001E-2"/>
          <c:min val="-7.0000000000000007E-2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444881056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47450119603404E-2"/>
          <c:y val="5.478251926636897E-2"/>
          <c:w val="0.9043788260248049"/>
          <c:h val="0.7026452931236988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791117159752585E-2"/>
                  <c:y val="1.8310018896323964E-2"/>
                </c:manualLayout>
              </c:layout>
              <c:numFmt formatCode="&quot;$&quot;\ 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502-4E1F-9BD5-F93E3BABF42D}"/>
                </c:ext>
              </c:extLst>
            </c:dLbl>
            <c:dLbl>
              <c:idx val="33"/>
              <c:layout>
                <c:manualLayout>
                  <c:x val="-4.7972394862311654E-2"/>
                  <c:y val="-3.0516698160539941E-2"/>
                </c:manualLayout>
              </c:layout>
              <c:numFmt formatCode="&quot;$&quot;\ 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637187872540997E-2"/>
                      <c:h val="6.892208294006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2D9-4877-A19A-DBCF8555C0AE}"/>
                </c:ext>
              </c:extLst>
            </c:dLbl>
            <c:dLbl>
              <c:idx val="40"/>
              <c:layout>
                <c:manualLayout>
                  <c:x val="0"/>
                  <c:y val="-5.1878386872917896E-2"/>
                </c:manualLayout>
              </c:layout>
              <c:numFmt formatCode="&quot;$&quot;\ 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D9-4877-A19A-DBCF8555C0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TCN!$F$169:$F$209</c:f>
              <c:numCache>
                <c:formatCode>mmmm\-yy</c:formatCode>
                <c:ptCount val="41"/>
                <c:pt idx="0">
                  <c:v>42340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42462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  <c:pt idx="37">
                  <c:v>43466</c:v>
                </c:pt>
                <c:pt idx="38">
                  <c:v>43497</c:v>
                </c:pt>
                <c:pt idx="39">
                  <c:v>43525</c:v>
                </c:pt>
                <c:pt idx="40">
                  <c:v>43556</c:v>
                </c:pt>
              </c:numCache>
            </c:numRef>
          </c:cat>
          <c:val>
            <c:numRef>
              <c:f>TCN!$G$169:$G$209</c:f>
              <c:numCache>
                <c:formatCode>_-* #,##0.0000\ _p_t_a_-;\-* #,##0.0000\ _p_t_a_-;_-* "-"??\ _p_t_a_-;_-@_-</c:formatCode>
                <c:ptCount val="41"/>
                <c:pt idx="0">
                  <c:v>11.4278</c:v>
                </c:pt>
                <c:pt idx="1">
                  <c:v>13.6548</c:v>
                </c:pt>
                <c:pt idx="2">
                  <c:v>14.8146</c:v>
                </c:pt>
                <c:pt idx="3">
                  <c:v>14.961499999999999</c:v>
                </c:pt>
                <c:pt idx="4">
                  <c:v>14.4095</c:v>
                </c:pt>
                <c:pt idx="5">
                  <c:v>14.137723809523809</c:v>
                </c:pt>
                <c:pt idx="6">
                  <c:v>14.1408</c:v>
                </c:pt>
                <c:pt idx="7">
                  <c:v>14.909384999999997</c:v>
                </c:pt>
                <c:pt idx="8">
                  <c:v>14.849809090909089</c:v>
                </c:pt>
                <c:pt idx="9">
                  <c:v>15.100736363636367</c:v>
                </c:pt>
                <c:pt idx="10">
                  <c:v>15.180999999999999</c:v>
                </c:pt>
                <c:pt idx="11">
                  <c:v>15.3399</c:v>
                </c:pt>
                <c:pt idx="12">
                  <c:v>15.829599999999999</c:v>
                </c:pt>
                <c:pt idx="13">
                  <c:v>15.906499999999996</c:v>
                </c:pt>
                <c:pt idx="14">
                  <c:v>15.5983</c:v>
                </c:pt>
                <c:pt idx="15">
                  <c:v>15.5237</c:v>
                </c:pt>
                <c:pt idx="16">
                  <c:v>15.36</c:v>
                </c:pt>
                <c:pt idx="17">
                  <c:v>15.6981</c:v>
                </c:pt>
                <c:pt idx="18">
                  <c:v>16.116599999999998</c:v>
                </c:pt>
                <c:pt idx="19">
                  <c:v>17.169</c:v>
                </c:pt>
                <c:pt idx="20">
                  <c:v>17.416499999999999</c:v>
                </c:pt>
                <c:pt idx="21">
                  <c:v>17.246500000000001</c:v>
                </c:pt>
                <c:pt idx="22">
                  <c:v>17.4528</c:v>
                </c:pt>
                <c:pt idx="23">
                  <c:v>17.4925</c:v>
                </c:pt>
                <c:pt idx="24">
                  <c:v>17.700099999999999</c:v>
                </c:pt>
                <c:pt idx="25">
                  <c:v>19.029036363636365</c:v>
                </c:pt>
                <c:pt idx="26">
                  <c:v>19.8409277777778</c:v>
                </c:pt>
                <c:pt idx="27">
                  <c:v>20.237800000000004</c:v>
                </c:pt>
                <c:pt idx="28">
                  <c:v>20.2349</c:v>
                </c:pt>
                <c:pt idx="29">
                  <c:v>23.668700000000001</c:v>
                </c:pt>
                <c:pt idx="30">
                  <c:v>26.534199999999998</c:v>
                </c:pt>
                <c:pt idx="31">
                  <c:v>27.624700000000001</c:v>
                </c:pt>
                <c:pt idx="32">
                  <c:v>30.124500000000001</c:v>
                </c:pt>
                <c:pt idx="33">
                  <c:v>38.590000000000003</c:v>
                </c:pt>
                <c:pt idx="34">
                  <c:v>37.120199999999997</c:v>
                </c:pt>
                <c:pt idx="35">
                  <c:v>36.459000000000003</c:v>
                </c:pt>
                <c:pt idx="36">
                  <c:v>37.885199999999998</c:v>
                </c:pt>
                <c:pt idx="37">
                  <c:v>37.4069</c:v>
                </c:pt>
                <c:pt idx="38">
                  <c:v>38.4086</c:v>
                </c:pt>
                <c:pt idx="39">
                  <c:v>41.362400000000001</c:v>
                </c:pt>
                <c:pt idx="40">
                  <c:v>43.233800000000002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D9-4877-A19A-DBCF8555C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44892480"/>
        <c:axId val="-444891936"/>
      </c:lineChart>
      <c:dateAx>
        <c:axId val="-444892480"/>
        <c:scaling>
          <c:orientation val="minMax"/>
          <c:min val="42339"/>
        </c:scaling>
        <c:delete val="0"/>
        <c:axPos val="b"/>
        <c:numFmt formatCode="[$-C0A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444891936"/>
        <c:crosses val="autoZero"/>
        <c:auto val="1"/>
        <c:lblOffset val="100"/>
        <c:baseTimeUnit val="days"/>
        <c:majorUnit val="2"/>
        <c:majorTimeUnit val="months"/>
      </c:dateAx>
      <c:valAx>
        <c:axId val="-444891936"/>
        <c:scaling>
          <c:orientation val="minMax"/>
          <c:max val="46"/>
          <c:min val="10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Dot"/>
              <a:round/>
            </a:ln>
            <a:effectLst/>
          </c:spPr>
        </c:majorGridlines>
        <c:numFmt formatCode="&quot;$&quot;\ 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44489248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62854966659391"/>
          <c:y val="0.14978331578818055"/>
          <c:w val="0.79309848171953301"/>
          <c:h val="0.66320724762856942"/>
        </c:manualLayout>
      </c:layout>
      <c:lineChart>
        <c:grouping val="standard"/>
        <c:varyColors val="0"/>
        <c:ser>
          <c:idx val="1"/>
          <c:order val="0"/>
          <c:tx>
            <c:v>Expo FOB (eje principal)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Hoja1!$A$34:$A$102</c:f>
              <c:strCache>
                <c:ptCount val="69"/>
                <c:pt idx="0">
                  <c:v>IV T-01</c:v>
                </c:pt>
                <c:pt idx="1">
                  <c:v>I T-02</c:v>
                </c:pt>
                <c:pt idx="2">
                  <c:v>II T-02</c:v>
                </c:pt>
                <c:pt idx="3">
                  <c:v>III T-02</c:v>
                </c:pt>
                <c:pt idx="4">
                  <c:v>IV T-02</c:v>
                </c:pt>
                <c:pt idx="5">
                  <c:v>I T-03</c:v>
                </c:pt>
                <c:pt idx="6">
                  <c:v>II T-03</c:v>
                </c:pt>
                <c:pt idx="7">
                  <c:v>III T-03</c:v>
                </c:pt>
                <c:pt idx="8">
                  <c:v>IV T-03</c:v>
                </c:pt>
                <c:pt idx="9">
                  <c:v>I T-04</c:v>
                </c:pt>
                <c:pt idx="10">
                  <c:v>II T-04</c:v>
                </c:pt>
                <c:pt idx="11">
                  <c:v>III T-04</c:v>
                </c:pt>
                <c:pt idx="12">
                  <c:v>IV T-04</c:v>
                </c:pt>
                <c:pt idx="13">
                  <c:v>I T-05</c:v>
                </c:pt>
                <c:pt idx="14">
                  <c:v>II T-05</c:v>
                </c:pt>
                <c:pt idx="15">
                  <c:v>III T-05</c:v>
                </c:pt>
                <c:pt idx="16">
                  <c:v>IV T-05</c:v>
                </c:pt>
                <c:pt idx="17">
                  <c:v>I T-06</c:v>
                </c:pt>
                <c:pt idx="18">
                  <c:v>II T-06</c:v>
                </c:pt>
                <c:pt idx="19">
                  <c:v>III T-06</c:v>
                </c:pt>
                <c:pt idx="20">
                  <c:v>IV T-06</c:v>
                </c:pt>
                <c:pt idx="21">
                  <c:v>I T-07</c:v>
                </c:pt>
                <c:pt idx="22">
                  <c:v>II T-07</c:v>
                </c:pt>
                <c:pt idx="23">
                  <c:v>III T-07</c:v>
                </c:pt>
                <c:pt idx="24">
                  <c:v>IV T-07</c:v>
                </c:pt>
                <c:pt idx="25">
                  <c:v>I T-08</c:v>
                </c:pt>
                <c:pt idx="26">
                  <c:v>II T-08</c:v>
                </c:pt>
                <c:pt idx="27">
                  <c:v>III T-08</c:v>
                </c:pt>
                <c:pt idx="28">
                  <c:v>IV T-08</c:v>
                </c:pt>
                <c:pt idx="29">
                  <c:v>I T-09</c:v>
                </c:pt>
                <c:pt idx="30">
                  <c:v>II T-09</c:v>
                </c:pt>
                <c:pt idx="31">
                  <c:v>III T-09</c:v>
                </c:pt>
                <c:pt idx="32">
                  <c:v>IV T-09</c:v>
                </c:pt>
                <c:pt idx="33">
                  <c:v>I T-10</c:v>
                </c:pt>
                <c:pt idx="34">
                  <c:v>II T-10</c:v>
                </c:pt>
                <c:pt idx="35">
                  <c:v>III T-10</c:v>
                </c:pt>
                <c:pt idx="36">
                  <c:v>IV T-10</c:v>
                </c:pt>
                <c:pt idx="37">
                  <c:v>I T-11</c:v>
                </c:pt>
                <c:pt idx="38">
                  <c:v>II T-11</c:v>
                </c:pt>
                <c:pt idx="39">
                  <c:v>III T-11</c:v>
                </c:pt>
                <c:pt idx="40">
                  <c:v>IV T-11</c:v>
                </c:pt>
                <c:pt idx="41">
                  <c:v>I T-12</c:v>
                </c:pt>
                <c:pt idx="42">
                  <c:v>II T-12</c:v>
                </c:pt>
                <c:pt idx="43">
                  <c:v>III T-12</c:v>
                </c:pt>
                <c:pt idx="44">
                  <c:v>IV T-12</c:v>
                </c:pt>
                <c:pt idx="45">
                  <c:v>I T-13</c:v>
                </c:pt>
                <c:pt idx="46">
                  <c:v>II T-13</c:v>
                </c:pt>
                <c:pt idx="47">
                  <c:v>III T-13</c:v>
                </c:pt>
                <c:pt idx="48">
                  <c:v>IV T-13</c:v>
                </c:pt>
                <c:pt idx="49">
                  <c:v>I T-14</c:v>
                </c:pt>
                <c:pt idx="50">
                  <c:v>II T-14</c:v>
                </c:pt>
                <c:pt idx="51">
                  <c:v>III T-14</c:v>
                </c:pt>
                <c:pt idx="52">
                  <c:v>IV T-14</c:v>
                </c:pt>
                <c:pt idx="53">
                  <c:v>I T-15</c:v>
                </c:pt>
                <c:pt idx="54">
                  <c:v>II T-15</c:v>
                </c:pt>
                <c:pt idx="55">
                  <c:v>III T-15</c:v>
                </c:pt>
                <c:pt idx="56">
                  <c:v>IV T-15</c:v>
                </c:pt>
                <c:pt idx="57">
                  <c:v>I T-16</c:v>
                </c:pt>
                <c:pt idx="58">
                  <c:v>II T-16</c:v>
                </c:pt>
                <c:pt idx="59">
                  <c:v>III T-16</c:v>
                </c:pt>
                <c:pt idx="60">
                  <c:v>IV T-16</c:v>
                </c:pt>
                <c:pt idx="61">
                  <c:v>I T-17</c:v>
                </c:pt>
                <c:pt idx="62">
                  <c:v>II T-17</c:v>
                </c:pt>
                <c:pt idx="63">
                  <c:v>III T-17</c:v>
                </c:pt>
                <c:pt idx="64">
                  <c:v>IV T-17</c:v>
                </c:pt>
                <c:pt idx="65">
                  <c:v>I T-18</c:v>
                </c:pt>
                <c:pt idx="66">
                  <c:v>II T-18</c:v>
                </c:pt>
                <c:pt idx="67">
                  <c:v>III T-18</c:v>
                </c:pt>
                <c:pt idx="68">
                  <c:v>IV T-18</c:v>
                </c:pt>
              </c:strCache>
            </c:strRef>
          </c:cat>
          <c:val>
            <c:numRef>
              <c:f>Hoja1!$T$34:$T$102</c:f>
              <c:numCache>
                <c:formatCode>_ * #,##0.0_ ;_ * \-#,##0.0_ ;_ * "-"??_ ;_ @_ </c:formatCode>
                <c:ptCount val="69"/>
                <c:pt idx="0">
                  <c:v>6635.6749999999993</c:v>
                </c:pt>
                <c:pt idx="1">
                  <c:v>6586.65</c:v>
                </c:pt>
                <c:pt idx="2">
                  <c:v>6404.9500000000007</c:v>
                </c:pt>
                <c:pt idx="3">
                  <c:v>6320.625</c:v>
                </c:pt>
                <c:pt idx="4">
                  <c:v>6412.65</c:v>
                </c:pt>
                <c:pt idx="5">
                  <c:v>6628.4</c:v>
                </c:pt>
                <c:pt idx="6">
                  <c:v>7048</c:v>
                </c:pt>
                <c:pt idx="7">
                  <c:v>7256.25</c:v>
                </c:pt>
                <c:pt idx="8">
                  <c:v>7484.7</c:v>
                </c:pt>
                <c:pt idx="9">
                  <c:v>7684.7000000000007</c:v>
                </c:pt>
                <c:pt idx="10">
                  <c:v>7916.9000000000005</c:v>
                </c:pt>
                <c:pt idx="11">
                  <c:v>8274.4500000000007</c:v>
                </c:pt>
                <c:pt idx="12">
                  <c:v>8643.9250000000011</c:v>
                </c:pt>
                <c:pt idx="13">
                  <c:v>8910.5999999999985</c:v>
                </c:pt>
                <c:pt idx="14">
                  <c:v>9240.9750000000004</c:v>
                </c:pt>
                <c:pt idx="15">
                  <c:v>9726</c:v>
                </c:pt>
                <c:pt idx="16">
                  <c:v>10096.699999999999</c:v>
                </c:pt>
                <c:pt idx="17">
                  <c:v>10472.65</c:v>
                </c:pt>
                <c:pt idx="18">
                  <c:v>10791.149999999998</c:v>
                </c:pt>
                <c:pt idx="19">
                  <c:v>11092.525</c:v>
                </c:pt>
                <c:pt idx="20">
                  <c:v>11654.375000000002</c:v>
                </c:pt>
                <c:pt idx="21">
                  <c:v>11955.35</c:v>
                </c:pt>
                <c:pt idx="22">
                  <c:v>12379.150000000001</c:v>
                </c:pt>
                <c:pt idx="23">
                  <c:v>12938.375</c:v>
                </c:pt>
                <c:pt idx="24">
                  <c:v>13995.074999999999</c:v>
                </c:pt>
                <c:pt idx="25">
                  <c:v>15216.400000000001</c:v>
                </c:pt>
                <c:pt idx="26">
                  <c:v>16170.775</c:v>
                </c:pt>
                <c:pt idx="27">
                  <c:v>17903.824999999997</c:v>
                </c:pt>
                <c:pt idx="28">
                  <c:v>17504.7</c:v>
                </c:pt>
                <c:pt idx="29">
                  <c:v>16476.8</c:v>
                </c:pt>
                <c:pt idx="30">
                  <c:v>15970.3</c:v>
                </c:pt>
                <c:pt idx="31">
                  <c:v>14098.150000000001</c:v>
                </c:pt>
                <c:pt idx="32">
                  <c:v>13918.025</c:v>
                </c:pt>
                <c:pt idx="33">
                  <c:v>14200.8755</c:v>
                </c:pt>
                <c:pt idx="34">
                  <c:v>15104.1525</c:v>
                </c:pt>
                <c:pt idx="35">
                  <c:v>16337.77175</c:v>
                </c:pt>
                <c:pt idx="36">
                  <c:v>17043.612000000001</c:v>
                </c:pt>
                <c:pt idx="37">
                  <c:v>17950.275250000002</c:v>
                </c:pt>
                <c:pt idx="38">
                  <c:v>18878.43</c:v>
                </c:pt>
                <c:pt idx="39">
                  <c:v>20011.051749999999</c:v>
                </c:pt>
                <c:pt idx="40">
                  <c:v>20745.273249999998</c:v>
                </c:pt>
                <c:pt idx="41">
                  <c:v>20975.905499999997</c:v>
                </c:pt>
                <c:pt idx="42">
                  <c:v>20432.212500000001</c:v>
                </c:pt>
                <c:pt idx="43">
                  <c:v>20091.483</c:v>
                </c:pt>
                <c:pt idx="44">
                  <c:v>19995.597249999999</c:v>
                </c:pt>
                <c:pt idx="45">
                  <c:v>19706.865463287504</c:v>
                </c:pt>
                <c:pt idx="46">
                  <c:v>20245.383957404985</c:v>
                </c:pt>
                <c:pt idx="47">
                  <c:v>19936.797697249978</c:v>
                </c:pt>
                <c:pt idx="48">
                  <c:v>18990.74534026748</c:v>
                </c:pt>
                <c:pt idx="49">
                  <c:v>18337.528238479979</c:v>
                </c:pt>
                <c:pt idx="50">
                  <c:v>17859.707636112496</c:v>
                </c:pt>
                <c:pt idx="51">
                  <c:v>17321.457772517504</c:v>
                </c:pt>
                <c:pt idx="52">
                  <c:v>17101.061476750001</c:v>
                </c:pt>
                <c:pt idx="53">
                  <c:v>16654.31436525</c:v>
                </c:pt>
                <c:pt idx="54">
                  <c:v>15540.8777235</c:v>
                </c:pt>
                <c:pt idx="55">
                  <c:v>14877.12734725</c:v>
                </c:pt>
                <c:pt idx="56">
                  <c:v>14196</c:v>
                </c:pt>
                <c:pt idx="57">
                  <c:v>14294.75</c:v>
                </c:pt>
                <c:pt idx="58">
                  <c:v>14049.75</c:v>
                </c:pt>
                <c:pt idx="59">
                  <c:v>14033.75</c:v>
                </c:pt>
                <c:pt idx="60">
                  <c:v>14469.75</c:v>
                </c:pt>
                <c:pt idx="61">
                  <c:v>14547</c:v>
                </c:pt>
                <c:pt idx="62">
                  <c:v>14568.25</c:v>
                </c:pt>
                <c:pt idx="63">
                  <c:v>14575.25</c:v>
                </c:pt>
                <c:pt idx="64">
                  <c:v>14655.25</c:v>
                </c:pt>
                <c:pt idx="65">
                  <c:v>15097</c:v>
                </c:pt>
                <c:pt idx="66">
                  <c:v>15097.75</c:v>
                </c:pt>
                <c:pt idx="67">
                  <c:v>15039.75</c:v>
                </c:pt>
                <c:pt idx="68">
                  <c:v>15405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45-4BAF-B619-CB6C852FB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5819184"/>
        <c:axId val="-279477008"/>
      </c:lineChart>
      <c:lineChart>
        <c:grouping val="standard"/>
        <c:varyColors val="0"/>
        <c:ser>
          <c:idx val="3"/>
          <c:order val="1"/>
          <c:tx>
            <c:strRef>
              <c:f>Hoja1!$K$1</c:f>
              <c:strCache>
                <c:ptCount val="1"/>
                <c:pt idx="0">
                  <c:v>TCRM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Hoja1!$A$34:$A$100</c:f>
              <c:strCache>
                <c:ptCount val="67"/>
                <c:pt idx="0">
                  <c:v>IV T-01</c:v>
                </c:pt>
                <c:pt idx="1">
                  <c:v>I T-02</c:v>
                </c:pt>
                <c:pt idx="2">
                  <c:v>II T-02</c:v>
                </c:pt>
                <c:pt idx="3">
                  <c:v>III T-02</c:v>
                </c:pt>
                <c:pt idx="4">
                  <c:v>IV T-02</c:v>
                </c:pt>
                <c:pt idx="5">
                  <c:v>I T-03</c:v>
                </c:pt>
                <c:pt idx="6">
                  <c:v>II T-03</c:v>
                </c:pt>
                <c:pt idx="7">
                  <c:v>III T-03</c:v>
                </c:pt>
                <c:pt idx="8">
                  <c:v>IV T-03</c:v>
                </c:pt>
                <c:pt idx="9">
                  <c:v>I T-04</c:v>
                </c:pt>
                <c:pt idx="10">
                  <c:v>II T-04</c:v>
                </c:pt>
                <c:pt idx="11">
                  <c:v>III T-04</c:v>
                </c:pt>
                <c:pt idx="12">
                  <c:v>IV T-04</c:v>
                </c:pt>
                <c:pt idx="13">
                  <c:v>I T-05</c:v>
                </c:pt>
                <c:pt idx="14">
                  <c:v>II T-05</c:v>
                </c:pt>
                <c:pt idx="15">
                  <c:v>III T-05</c:v>
                </c:pt>
                <c:pt idx="16">
                  <c:v>IV T-05</c:v>
                </c:pt>
                <c:pt idx="17">
                  <c:v>I T-06</c:v>
                </c:pt>
                <c:pt idx="18">
                  <c:v>II T-06</c:v>
                </c:pt>
                <c:pt idx="19">
                  <c:v>III T-06</c:v>
                </c:pt>
                <c:pt idx="20">
                  <c:v>IV T-06</c:v>
                </c:pt>
                <c:pt idx="21">
                  <c:v>I T-07</c:v>
                </c:pt>
                <c:pt idx="22">
                  <c:v>II T-07</c:v>
                </c:pt>
                <c:pt idx="23">
                  <c:v>III T-07</c:v>
                </c:pt>
                <c:pt idx="24">
                  <c:v>IV T-07</c:v>
                </c:pt>
                <c:pt idx="25">
                  <c:v>I T-08</c:v>
                </c:pt>
                <c:pt idx="26">
                  <c:v>II T-08</c:v>
                </c:pt>
                <c:pt idx="27">
                  <c:v>III T-08</c:v>
                </c:pt>
                <c:pt idx="28">
                  <c:v>IV T-08</c:v>
                </c:pt>
                <c:pt idx="29">
                  <c:v>I T-09</c:v>
                </c:pt>
                <c:pt idx="30">
                  <c:v>II T-09</c:v>
                </c:pt>
                <c:pt idx="31">
                  <c:v>III T-09</c:v>
                </c:pt>
                <c:pt idx="32">
                  <c:v>IV T-09</c:v>
                </c:pt>
                <c:pt idx="33">
                  <c:v>I T-10</c:v>
                </c:pt>
                <c:pt idx="34">
                  <c:v>II T-10</c:v>
                </c:pt>
                <c:pt idx="35">
                  <c:v>III T-10</c:v>
                </c:pt>
                <c:pt idx="36">
                  <c:v>IV T-10</c:v>
                </c:pt>
                <c:pt idx="37">
                  <c:v>I T-11</c:v>
                </c:pt>
                <c:pt idx="38">
                  <c:v>II T-11</c:v>
                </c:pt>
                <c:pt idx="39">
                  <c:v>III T-11</c:v>
                </c:pt>
                <c:pt idx="40">
                  <c:v>IV T-11</c:v>
                </c:pt>
                <c:pt idx="41">
                  <c:v>I T-12</c:v>
                </c:pt>
                <c:pt idx="42">
                  <c:v>II T-12</c:v>
                </c:pt>
                <c:pt idx="43">
                  <c:v>III T-12</c:v>
                </c:pt>
                <c:pt idx="44">
                  <c:v>IV T-12</c:v>
                </c:pt>
                <c:pt idx="45">
                  <c:v>I T-13</c:v>
                </c:pt>
                <c:pt idx="46">
                  <c:v>II T-13</c:v>
                </c:pt>
                <c:pt idx="47">
                  <c:v>III T-13</c:v>
                </c:pt>
                <c:pt idx="48">
                  <c:v>IV T-13</c:v>
                </c:pt>
                <c:pt idx="49">
                  <c:v>I T-14</c:v>
                </c:pt>
                <c:pt idx="50">
                  <c:v>II T-14</c:v>
                </c:pt>
                <c:pt idx="51">
                  <c:v>III T-14</c:v>
                </c:pt>
                <c:pt idx="52">
                  <c:v>IV T-14</c:v>
                </c:pt>
                <c:pt idx="53">
                  <c:v>I T-15</c:v>
                </c:pt>
                <c:pt idx="54">
                  <c:v>II T-15</c:v>
                </c:pt>
                <c:pt idx="55">
                  <c:v>III T-15</c:v>
                </c:pt>
                <c:pt idx="56">
                  <c:v>IV T-15</c:v>
                </c:pt>
                <c:pt idx="57">
                  <c:v>I T-16</c:v>
                </c:pt>
                <c:pt idx="58">
                  <c:v>II T-16</c:v>
                </c:pt>
                <c:pt idx="59">
                  <c:v>III T-16</c:v>
                </c:pt>
                <c:pt idx="60">
                  <c:v>IV T-16</c:v>
                </c:pt>
                <c:pt idx="61">
                  <c:v>I T-17</c:v>
                </c:pt>
                <c:pt idx="62">
                  <c:v>II T-17</c:v>
                </c:pt>
                <c:pt idx="63">
                  <c:v>III T-17</c:v>
                </c:pt>
                <c:pt idx="64">
                  <c:v>IV T-17</c:v>
                </c:pt>
                <c:pt idx="65">
                  <c:v>I T-18</c:v>
                </c:pt>
                <c:pt idx="66">
                  <c:v>II T-18</c:v>
                </c:pt>
              </c:strCache>
            </c:strRef>
          </c:cat>
          <c:val>
            <c:numRef>
              <c:f>Hoja1!$K$34:$K$102</c:f>
              <c:numCache>
                <c:formatCode>0.0</c:formatCode>
                <c:ptCount val="69"/>
                <c:pt idx="0">
                  <c:v>69.469690310143875</c:v>
                </c:pt>
                <c:pt idx="1">
                  <c:v>85.294770853458033</c:v>
                </c:pt>
                <c:pt idx="2">
                  <c:v>115.73868479404811</c:v>
                </c:pt>
                <c:pt idx="3">
                  <c:v>143.81952397465321</c:v>
                </c:pt>
                <c:pt idx="4">
                  <c:v>168.39622568756249</c:v>
                </c:pt>
                <c:pt idx="5">
                  <c:v>172.6462001019471</c:v>
                </c:pt>
                <c:pt idx="6">
                  <c:v>161.87300831947931</c:v>
                </c:pt>
                <c:pt idx="7">
                  <c:v>154.45786473913924</c:v>
                </c:pt>
                <c:pt idx="8">
                  <c:v>151.75242545590427</c:v>
                </c:pt>
                <c:pt idx="9">
                  <c:v>153.23781252632116</c:v>
                </c:pt>
                <c:pt idx="10">
                  <c:v>154.53013496105942</c:v>
                </c:pt>
                <c:pt idx="11">
                  <c:v>156.49228842239603</c:v>
                </c:pt>
                <c:pt idx="12">
                  <c:v>158.49315975552059</c:v>
                </c:pt>
                <c:pt idx="13">
                  <c:v>159.29612131704613</c:v>
                </c:pt>
                <c:pt idx="14">
                  <c:v>161.03145011452165</c:v>
                </c:pt>
                <c:pt idx="15">
                  <c:v>161.42885875880739</c:v>
                </c:pt>
                <c:pt idx="16">
                  <c:v>161.54308330127122</c:v>
                </c:pt>
                <c:pt idx="17">
                  <c:v>162.68221622688156</c:v>
                </c:pt>
                <c:pt idx="18">
                  <c:v>164.19551779593229</c:v>
                </c:pt>
                <c:pt idx="19">
                  <c:v>165.66385865555645</c:v>
                </c:pt>
                <c:pt idx="20">
                  <c:v>165.58564891668865</c:v>
                </c:pt>
                <c:pt idx="21">
                  <c:v>164.69709799261818</c:v>
                </c:pt>
                <c:pt idx="22">
                  <c:v>163.67789755626347</c:v>
                </c:pt>
                <c:pt idx="23">
                  <c:v>161.58001321000827</c:v>
                </c:pt>
                <c:pt idx="24">
                  <c:v>160.41065930238736</c:v>
                </c:pt>
                <c:pt idx="25">
                  <c:v>159.41787134484454</c:v>
                </c:pt>
                <c:pt idx="26">
                  <c:v>157.12465488217234</c:v>
                </c:pt>
                <c:pt idx="27">
                  <c:v>153.39719432028571</c:v>
                </c:pt>
                <c:pt idx="28">
                  <c:v>145.75207926612583</c:v>
                </c:pt>
                <c:pt idx="29">
                  <c:v>139.12913291809826</c:v>
                </c:pt>
                <c:pt idx="30">
                  <c:v>136.60189135263789</c:v>
                </c:pt>
                <c:pt idx="31">
                  <c:v>138.60627945293348</c:v>
                </c:pt>
                <c:pt idx="32">
                  <c:v>143.88905854000021</c:v>
                </c:pt>
                <c:pt idx="33">
                  <c:v>144.93336913419577</c:v>
                </c:pt>
                <c:pt idx="34">
                  <c:v>141.55385925293143</c:v>
                </c:pt>
                <c:pt idx="35">
                  <c:v>135.9191804581134</c:v>
                </c:pt>
                <c:pt idx="36">
                  <c:v>130.22911341604973</c:v>
                </c:pt>
                <c:pt idx="37">
                  <c:v>127.45193675544843</c:v>
                </c:pt>
                <c:pt idx="38">
                  <c:v>126.78030499772754</c:v>
                </c:pt>
                <c:pt idx="39">
                  <c:v>125.2266892582971</c:v>
                </c:pt>
                <c:pt idx="40">
                  <c:v>121.69191550691571</c:v>
                </c:pt>
                <c:pt idx="41">
                  <c:v>118.1186992825906</c:v>
                </c:pt>
                <c:pt idx="42">
                  <c:v>112.32073477854193</c:v>
                </c:pt>
                <c:pt idx="43">
                  <c:v>107.01548401434391</c:v>
                </c:pt>
                <c:pt idx="44">
                  <c:v>104.20276420883246</c:v>
                </c:pt>
                <c:pt idx="45">
                  <c:v>102.03273240635616</c:v>
                </c:pt>
                <c:pt idx="46">
                  <c:v>101.43059384545042</c:v>
                </c:pt>
                <c:pt idx="47">
                  <c:v>100.67903554791422</c:v>
                </c:pt>
                <c:pt idx="48">
                  <c:v>100.36935857112213</c:v>
                </c:pt>
                <c:pt idx="49">
                  <c:v>102.57461505781289</c:v>
                </c:pt>
                <c:pt idx="50">
                  <c:v>104.84899709687426</c:v>
                </c:pt>
                <c:pt idx="51">
                  <c:v>106.69870568415101</c:v>
                </c:pt>
                <c:pt idx="52">
                  <c:v>105.68915547599249</c:v>
                </c:pt>
                <c:pt idx="53">
                  <c:v>99.80287054651302</c:v>
                </c:pt>
                <c:pt idx="54">
                  <c:v>93.46164256586232</c:v>
                </c:pt>
                <c:pt idx="55">
                  <c:v>87.005647301723783</c:v>
                </c:pt>
                <c:pt idx="56">
                  <c:v>82.724325314722151</c:v>
                </c:pt>
                <c:pt idx="57">
                  <c:v>85.808980082090571</c:v>
                </c:pt>
                <c:pt idx="58">
                  <c:v>87.774939411924137</c:v>
                </c:pt>
                <c:pt idx="59">
                  <c:v>91.126068222858251</c:v>
                </c:pt>
                <c:pt idx="60">
                  <c:v>93.915607969924395</c:v>
                </c:pt>
                <c:pt idx="61">
                  <c:v>90.915230429033286</c:v>
                </c:pt>
                <c:pt idx="62">
                  <c:v>88.807486615022569</c:v>
                </c:pt>
                <c:pt idx="63">
                  <c:v>88.43307471300588</c:v>
                </c:pt>
                <c:pt idx="64">
                  <c:v>87.79446227227389</c:v>
                </c:pt>
                <c:pt idx="65">
                  <c:v>89.334114115159224</c:v>
                </c:pt>
                <c:pt idx="66">
                  <c:v>93.376249770051388</c:v>
                </c:pt>
                <c:pt idx="67">
                  <c:v>100.25853360942251</c:v>
                </c:pt>
                <c:pt idx="68">
                  <c:v>108.51327199875635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45-4BAF-B619-CB6C852FBD6E}"/>
            </c:ext>
          </c:extLst>
        </c:ser>
        <c:ser>
          <c:idx val="0"/>
          <c:order val="2"/>
          <c:tx>
            <c:strRef>
              <c:f>Hoja1!$AZ$1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Hoja1!$A$34:$A$100</c:f>
              <c:strCache>
                <c:ptCount val="67"/>
                <c:pt idx="0">
                  <c:v>IV T-01</c:v>
                </c:pt>
                <c:pt idx="1">
                  <c:v>I T-02</c:v>
                </c:pt>
                <c:pt idx="2">
                  <c:v>II T-02</c:v>
                </c:pt>
                <c:pt idx="3">
                  <c:v>III T-02</c:v>
                </c:pt>
                <c:pt idx="4">
                  <c:v>IV T-02</c:v>
                </c:pt>
                <c:pt idx="5">
                  <c:v>I T-03</c:v>
                </c:pt>
                <c:pt idx="6">
                  <c:v>II T-03</c:v>
                </c:pt>
                <c:pt idx="7">
                  <c:v>III T-03</c:v>
                </c:pt>
                <c:pt idx="8">
                  <c:v>IV T-03</c:v>
                </c:pt>
                <c:pt idx="9">
                  <c:v>I T-04</c:v>
                </c:pt>
                <c:pt idx="10">
                  <c:v>II T-04</c:v>
                </c:pt>
                <c:pt idx="11">
                  <c:v>III T-04</c:v>
                </c:pt>
                <c:pt idx="12">
                  <c:v>IV T-04</c:v>
                </c:pt>
                <c:pt idx="13">
                  <c:v>I T-05</c:v>
                </c:pt>
                <c:pt idx="14">
                  <c:v>II T-05</c:v>
                </c:pt>
                <c:pt idx="15">
                  <c:v>III T-05</c:v>
                </c:pt>
                <c:pt idx="16">
                  <c:v>IV T-05</c:v>
                </c:pt>
                <c:pt idx="17">
                  <c:v>I T-06</c:v>
                </c:pt>
                <c:pt idx="18">
                  <c:v>II T-06</c:v>
                </c:pt>
                <c:pt idx="19">
                  <c:v>III T-06</c:v>
                </c:pt>
                <c:pt idx="20">
                  <c:v>IV T-06</c:v>
                </c:pt>
                <c:pt idx="21">
                  <c:v>I T-07</c:v>
                </c:pt>
                <c:pt idx="22">
                  <c:v>II T-07</c:v>
                </c:pt>
                <c:pt idx="23">
                  <c:v>III T-07</c:v>
                </c:pt>
                <c:pt idx="24">
                  <c:v>IV T-07</c:v>
                </c:pt>
                <c:pt idx="25">
                  <c:v>I T-08</c:v>
                </c:pt>
                <c:pt idx="26">
                  <c:v>II T-08</c:v>
                </c:pt>
                <c:pt idx="27">
                  <c:v>III T-08</c:v>
                </c:pt>
                <c:pt idx="28">
                  <c:v>IV T-08</c:v>
                </c:pt>
                <c:pt idx="29">
                  <c:v>I T-09</c:v>
                </c:pt>
                <c:pt idx="30">
                  <c:v>II T-09</c:v>
                </c:pt>
                <c:pt idx="31">
                  <c:v>III T-09</c:v>
                </c:pt>
                <c:pt idx="32">
                  <c:v>IV T-09</c:v>
                </c:pt>
                <c:pt idx="33">
                  <c:v>I T-10</c:v>
                </c:pt>
                <c:pt idx="34">
                  <c:v>II T-10</c:v>
                </c:pt>
                <c:pt idx="35">
                  <c:v>III T-10</c:v>
                </c:pt>
                <c:pt idx="36">
                  <c:v>IV T-10</c:v>
                </c:pt>
                <c:pt idx="37">
                  <c:v>I T-11</c:v>
                </c:pt>
                <c:pt idx="38">
                  <c:v>II T-11</c:v>
                </c:pt>
                <c:pt idx="39">
                  <c:v>III T-11</c:v>
                </c:pt>
                <c:pt idx="40">
                  <c:v>IV T-11</c:v>
                </c:pt>
                <c:pt idx="41">
                  <c:v>I T-12</c:v>
                </c:pt>
                <c:pt idx="42">
                  <c:v>II T-12</c:v>
                </c:pt>
                <c:pt idx="43">
                  <c:v>III T-12</c:v>
                </c:pt>
                <c:pt idx="44">
                  <c:v>IV T-12</c:v>
                </c:pt>
                <c:pt idx="45">
                  <c:v>I T-13</c:v>
                </c:pt>
                <c:pt idx="46">
                  <c:v>II T-13</c:v>
                </c:pt>
                <c:pt idx="47">
                  <c:v>III T-13</c:v>
                </c:pt>
                <c:pt idx="48">
                  <c:v>IV T-13</c:v>
                </c:pt>
                <c:pt idx="49">
                  <c:v>I T-14</c:v>
                </c:pt>
                <c:pt idx="50">
                  <c:v>II T-14</c:v>
                </c:pt>
                <c:pt idx="51">
                  <c:v>III T-14</c:v>
                </c:pt>
                <c:pt idx="52">
                  <c:v>IV T-14</c:v>
                </c:pt>
                <c:pt idx="53">
                  <c:v>I T-15</c:v>
                </c:pt>
                <c:pt idx="54">
                  <c:v>II T-15</c:v>
                </c:pt>
                <c:pt idx="55">
                  <c:v>III T-15</c:v>
                </c:pt>
                <c:pt idx="56">
                  <c:v>IV T-15</c:v>
                </c:pt>
                <c:pt idx="57">
                  <c:v>I T-16</c:v>
                </c:pt>
                <c:pt idx="58">
                  <c:v>II T-16</c:v>
                </c:pt>
                <c:pt idx="59">
                  <c:v>III T-16</c:v>
                </c:pt>
                <c:pt idx="60">
                  <c:v>IV T-16</c:v>
                </c:pt>
                <c:pt idx="61">
                  <c:v>I T-17</c:v>
                </c:pt>
                <c:pt idx="62">
                  <c:v>II T-17</c:v>
                </c:pt>
                <c:pt idx="63">
                  <c:v>III T-17</c:v>
                </c:pt>
                <c:pt idx="64">
                  <c:v>IV T-17</c:v>
                </c:pt>
                <c:pt idx="65">
                  <c:v>I T-18</c:v>
                </c:pt>
                <c:pt idx="66">
                  <c:v>II T-18</c:v>
                </c:pt>
              </c:strCache>
            </c:strRef>
          </c:cat>
          <c:val>
            <c:numRef>
              <c:f>Hoja1!$AZ$34:$AZ$102</c:f>
              <c:numCache>
                <c:formatCode>_ * #,##0.0_ ;_ * \-#,##0.0_ ;_ * "-"?_ ;_ @_ </c:formatCode>
                <c:ptCount val="69"/>
                <c:pt idx="0">
                  <c:v>45.428470897757734</c:v>
                </c:pt>
                <c:pt idx="1">
                  <c:v>39.354713438465204</c:v>
                </c:pt>
                <c:pt idx="2">
                  <c:v>31.640962875371741</c:v>
                </c:pt>
                <c:pt idx="3">
                  <c:v>24.098676564911873</c:v>
                </c:pt>
                <c:pt idx="4">
                  <c:v>17.595604023580449</c:v>
                </c:pt>
                <c:pt idx="5">
                  <c:v>16.696252389881256</c:v>
                </c:pt>
                <c:pt idx="6">
                  <c:v>18.217653827970359</c:v>
                </c:pt>
                <c:pt idx="7">
                  <c:v>19.857407138321506</c:v>
                </c:pt>
                <c:pt idx="8">
                  <c:v>21.599662800779168</c:v>
                </c:pt>
                <c:pt idx="9">
                  <c:v>22.989477068054271</c:v>
                </c:pt>
                <c:pt idx="10">
                  <c:v>23.953528244285582</c:v>
                </c:pt>
                <c:pt idx="11">
                  <c:v>24.801497437994584</c:v>
                </c:pt>
                <c:pt idx="12">
                  <c:v>25.693086535007296</c:v>
                </c:pt>
                <c:pt idx="13">
                  <c:v>26.598178729328744</c:v>
                </c:pt>
                <c:pt idx="14">
                  <c:v>27.93220885729367</c:v>
                </c:pt>
                <c:pt idx="15">
                  <c:v>29.520392640899075</c:v>
                </c:pt>
                <c:pt idx="16">
                  <c:v>31.050215388303016</c:v>
                </c:pt>
                <c:pt idx="17">
                  <c:v>32.442414659698876</c:v>
                </c:pt>
                <c:pt idx="18">
                  <c:v>33.528050412900221</c:v>
                </c:pt>
                <c:pt idx="19">
                  <c:v>34.775992328183442</c:v>
                </c:pt>
                <c:pt idx="20">
                  <c:v>36.284326860062151</c:v>
                </c:pt>
                <c:pt idx="21">
                  <c:v>37.8446655920621</c:v>
                </c:pt>
                <c:pt idx="22">
                  <c:v>40.026999711917327</c:v>
                </c:pt>
                <c:pt idx="23">
                  <c:v>42.174029378127962</c:v>
                </c:pt>
                <c:pt idx="24">
                  <c:v>44.844848034285484</c:v>
                </c:pt>
                <c:pt idx="25">
                  <c:v>47.857746849411647</c:v>
                </c:pt>
                <c:pt idx="26">
                  <c:v>51.577536971430852</c:v>
                </c:pt>
                <c:pt idx="27">
                  <c:v>55.363286779879559</c:v>
                </c:pt>
                <c:pt idx="28">
                  <c:v>56.717922896646719</c:v>
                </c:pt>
                <c:pt idx="29">
                  <c:v>56.188916141426979</c:v>
                </c:pt>
                <c:pt idx="30">
                  <c:v>54.110432153246848</c:v>
                </c:pt>
                <c:pt idx="31">
                  <c:v>51.887131432725241</c:v>
                </c:pt>
                <c:pt idx="32">
                  <c:v>52.079990469970468</c:v>
                </c:pt>
                <c:pt idx="33">
                  <c:v>54.245762928702121</c:v>
                </c:pt>
                <c:pt idx="34">
                  <c:v>58.008735119563816</c:v>
                </c:pt>
                <c:pt idx="35">
                  <c:v>62.023865529263055</c:v>
                </c:pt>
                <c:pt idx="36">
                  <c:v>66.113360889161157</c:v>
                </c:pt>
                <c:pt idx="37">
                  <c:v>70.05742966129452</c:v>
                </c:pt>
                <c:pt idx="38">
                  <c:v>74.572022482957536</c:v>
                </c:pt>
                <c:pt idx="39">
                  <c:v>78.681613245447764</c:v>
                </c:pt>
                <c:pt idx="40">
                  <c:v>82.134816728662059</c:v>
                </c:pt>
                <c:pt idx="41">
                  <c:v>84.845731773714945</c:v>
                </c:pt>
                <c:pt idx="42">
                  <c:v>86.699072967141618</c:v>
                </c:pt>
                <c:pt idx="43">
                  <c:v>88.522950271730764</c:v>
                </c:pt>
                <c:pt idx="44">
                  <c:v>90.247683365374471</c:v>
                </c:pt>
                <c:pt idx="45">
                  <c:v>91.652143100213422</c:v>
                </c:pt>
                <c:pt idx="46">
                  <c:v>93.643921825096257</c:v>
                </c:pt>
                <c:pt idx="47">
                  <c:v>94.755695084219752</c:v>
                </c:pt>
                <c:pt idx="48">
                  <c:v>95.312566919769878</c:v>
                </c:pt>
                <c:pt idx="49">
                  <c:v>92.939563135981928</c:v>
                </c:pt>
                <c:pt idx="50">
                  <c:v>90.482707315685303</c:v>
                </c:pt>
                <c:pt idx="51">
                  <c:v>88.505110845696223</c:v>
                </c:pt>
                <c:pt idx="52">
                  <c:v>87.739769600743301</c:v>
                </c:pt>
                <c:pt idx="53">
                  <c:v>90.495464215234392</c:v>
                </c:pt>
                <c:pt idx="54">
                  <c:v>93.649167563951153</c:v>
                </c:pt>
                <c:pt idx="55">
                  <c:v>97.853908943349424</c:v>
                </c:pt>
                <c:pt idx="56" formatCode="General">
                  <c:v>100</c:v>
                </c:pt>
                <c:pt idx="57">
                  <c:v>96.015218860555208</c:v>
                </c:pt>
                <c:pt idx="58">
                  <c:v>93.159647817416896</c:v>
                </c:pt>
                <c:pt idx="59">
                  <c:v>89.172658476550851</c:v>
                </c:pt>
                <c:pt idx="60">
                  <c:v>86.70157445275278</c:v>
                </c:pt>
                <c:pt idx="61">
                  <c:v>90.723167948597762</c:v>
                </c:pt>
                <c:pt idx="62">
                  <c:v>93.924196697234422</c:v>
                </c:pt>
                <c:pt idx="63">
                  <c:v>96.667291651579404</c:v>
                </c:pt>
                <c:pt idx="64">
                  <c:v>100.04123408481411</c:v>
                </c:pt>
                <c:pt idx="65">
                  <c:v>101.51288879968368</c:v>
                </c:pt>
                <c:pt idx="66">
                  <c:v>98.851104374864562</c:v>
                </c:pt>
                <c:pt idx="67">
                  <c:v>92.119353577967274</c:v>
                </c:pt>
                <c:pt idx="68">
                  <c:v>83.727978338235403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45-4BAF-B619-CB6C852FB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79480272"/>
        <c:axId val="-279479728"/>
      </c:lineChart>
      <c:catAx>
        <c:axId val="-63581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9477008"/>
        <c:crosses val="autoZero"/>
        <c:auto val="1"/>
        <c:lblAlgn val="ctr"/>
        <c:lblOffset val="100"/>
        <c:tickLblSkip val="4"/>
        <c:noMultiLvlLbl val="0"/>
      </c:catAx>
      <c:valAx>
        <c:axId val="-27947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dirty="0" smtClean="0"/>
                  <a:t>En millones de USD</a:t>
                </a:r>
                <a:endParaRPr lang="es-AR" dirty="0"/>
              </a:p>
            </c:rich>
          </c:tx>
          <c:layout>
            <c:manualLayout>
              <c:xMode val="edge"/>
              <c:yMode val="edge"/>
              <c:x val="2.2589064042153628E-3"/>
              <c:y val="0.215347063281617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635819184"/>
        <c:crosses val="autoZero"/>
        <c:crossBetween val="between"/>
      </c:valAx>
      <c:valAx>
        <c:axId val="-279479728"/>
        <c:scaling>
          <c:orientation val="minMax"/>
          <c:max val="175"/>
          <c:min val="15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9480272"/>
        <c:crosses val="max"/>
        <c:crossBetween val="between"/>
        <c:majorUnit val="20"/>
      </c:valAx>
      <c:catAx>
        <c:axId val="-279480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79479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59995569551948"/>
          <c:y val="0"/>
          <c:w val="0.68546140305504222"/>
          <c:h val="6.854455864196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26887863796097"/>
          <c:y val="0.15579384827251636"/>
          <c:w val="0.78576650713279295"/>
          <c:h val="0.65320824210362416"/>
        </c:manualLayout>
      </c:layout>
      <c:lineChart>
        <c:grouping val="standard"/>
        <c:varyColors val="0"/>
        <c:ser>
          <c:idx val="1"/>
          <c:order val="0"/>
          <c:tx>
            <c:v>Impo CIF (eje primario)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Hoja1!$A$34:$A$102</c:f>
              <c:strCache>
                <c:ptCount val="69"/>
                <c:pt idx="0">
                  <c:v>IV T-01</c:v>
                </c:pt>
                <c:pt idx="1">
                  <c:v>I T-02</c:v>
                </c:pt>
                <c:pt idx="2">
                  <c:v>II T-02</c:v>
                </c:pt>
                <c:pt idx="3">
                  <c:v>III T-02</c:v>
                </c:pt>
                <c:pt idx="4">
                  <c:v>IV T-02</c:v>
                </c:pt>
                <c:pt idx="5">
                  <c:v>I T-03</c:v>
                </c:pt>
                <c:pt idx="6">
                  <c:v>II T-03</c:v>
                </c:pt>
                <c:pt idx="7">
                  <c:v>III T-03</c:v>
                </c:pt>
                <c:pt idx="8">
                  <c:v>IV T-03</c:v>
                </c:pt>
                <c:pt idx="9">
                  <c:v>I T-04</c:v>
                </c:pt>
                <c:pt idx="10">
                  <c:v>II T-04</c:v>
                </c:pt>
                <c:pt idx="11">
                  <c:v>III T-04</c:v>
                </c:pt>
                <c:pt idx="12">
                  <c:v>IV T-04</c:v>
                </c:pt>
                <c:pt idx="13">
                  <c:v>I T-05</c:v>
                </c:pt>
                <c:pt idx="14">
                  <c:v>II T-05</c:v>
                </c:pt>
                <c:pt idx="15">
                  <c:v>III T-05</c:v>
                </c:pt>
                <c:pt idx="16">
                  <c:v>IV T-05</c:v>
                </c:pt>
                <c:pt idx="17">
                  <c:v>I T-06</c:v>
                </c:pt>
                <c:pt idx="18">
                  <c:v>II T-06</c:v>
                </c:pt>
                <c:pt idx="19">
                  <c:v>III T-06</c:v>
                </c:pt>
                <c:pt idx="20">
                  <c:v>IV T-06</c:v>
                </c:pt>
                <c:pt idx="21">
                  <c:v>I T-07</c:v>
                </c:pt>
                <c:pt idx="22">
                  <c:v>II T-07</c:v>
                </c:pt>
                <c:pt idx="23">
                  <c:v>III T-07</c:v>
                </c:pt>
                <c:pt idx="24">
                  <c:v>IV T-07</c:v>
                </c:pt>
                <c:pt idx="25">
                  <c:v>I T-08</c:v>
                </c:pt>
                <c:pt idx="26">
                  <c:v>II T-08</c:v>
                </c:pt>
                <c:pt idx="27">
                  <c:v>III T-08</c:v>
                </c:pt>
                <c:pt idx="28">
                  <c:v>IV T-08</c:v>
                </c:pt>
                <c:pt idx="29">
                  <c:v>I T-09</c:v>
                </c:pt>
                <c:pt idx="30">
                  <c:v>II T-09</c:v>
                </c:pt>
                <c:pt idx="31">
                  <c:v>III T-09</c:v>
                </c:pt>
                <c:pt idx="32">
                  <c:v>IV T-09</c:v>
                </c:pt>
                <c:pt idx="33">
                  <c:v>I T-10</c:v>
                </c:pt>
                <c:pt idx="34">
                  <c:v>II T-10</c:v>
                </c:pt>
                <c:pt idx="35">
                  <c:v>III T-10</c:v>
                </c:pt>
                <c:pt idx="36">
                  <c:v>IV T-10</c:v>
                </c:pt>
                <c:pt idx="37">
                  <c:v>I T-11</c:v>
                </c:pt>
                <c:pt idx="38">
                  <c:v>II T-11</c:v>
                </c:pt>
                <c:pt idx="39">
                  <c:v>III T-11</c:v>
                </c:pt>
                <c:pt idx="40">
                  <c:v>IV T-11</c:v>
                </c:pt>
                <c:pt idx="41">
                  <c:v>I T-12</c:v>
                </c:pt>
                <c:pt idx="42">
                  <c:v>II T-12</c:v>
                </c:pt>
                <c:pt idx="43">
                  <c:v>III T-12</c:v>
                </c:pt>
                <c:pt idx="44">
                  <c:v>IV T-12</c:v>
                </c:pt>
                <c:pt idx="45">
                  <c:v>I T-13</c:v>
                </c:pt>
                <c:pt idx="46">
                  <c:v>II T-13</c:v>
                </c:pt>
                <c:pt idx="47">
                  <c:v>III T-13</c:v>
                </c:pt>
                <c:pt idx="48">
                  <c:v>IV T-13</c:v>
                </c:pt>
                <c:pt idx="49">
                  <c:v>I T-14</c:v>
                </c:pt>
                <c:pt idx="50">
                  <c:v>II T-14</c:v>
                </c:pt>
                <c:pt idx="51">
                  <c:v>III T-14</c:v>
                </c:pt>
                <c:pt idx="52">
                  <c:v>IV T-14</c:v>
                </c:pt>
                <c:pt idx="53">
                  <c:v>I T-15</c:v>
                </c:pt>
                <c:pt idx="54">
                  <c:v>II T-15</c:v>
                </c:pt>
                <c:pt idx="55">
                  <c:v>III T-15</c:v>
                </c:pt>
                <c:pt idx="56">
                  <c:v>IV T-15</c:v>
                </c:pt>
                <c:pt idx="57">
                  <c:v>I T-16</c:v>
                </c:pt>
                <c:pt idx="58">
                  <c:v>II T-16</c:v>
                </c:pt>
                <c:pt idx="59">
                  <c:v>III T-16</c:v>
                </c:pt>
                <c:pt idx="60">
                  <c:v>IV T-16</c:v>
                </c:pt>
                <c:pt idx="61">
                  <c:v>I T-17</c:v>
                </c:pt>
                <c:pt idx="62">
                  <c:v>II T-17</c:v>
                </c:pt>
                <c:pt idx="63">
                  <c:v>III T-17</c:v>
                </c:pt>
                <c:pt idx="64">
                  <c:v>IV T-17</c:v>
                </c:pt>
                <c:pt idx="65">
                  <c:v>I T-18</c:v>
                </c:pt>
                <c:pt idx="66">
                  <c:v>II T-18</c:v>
                </c:pt>
                <c:pt idx="67">
                  <c:v>III T-18</c:v>
                </c:pt>
                <c:pt idx="68">
                  <c:v>IV T-18</c:v>
                </c:pt>
              </c:strCache>
            </c:strRef>
          </c:cat>
          <c:val>
            <c:numRef>
              <c:f>Hoja1!$U$34:$U$102</c:f>
              <c:numCache>
                <c:formatCode>_ * #,##0.0_ ;_ * \-#,##0.0_ ;_ * "-"??_ ;_ @_ </c:formatCode>
                <c:ptCount val="69"/>
                <c:pt idx="0">
                  <c:v>5079.8999999999996</c:v>
                </c:pt>
                <c:pt idx="1">
                  <c:v>4161.9750000000004</c:v>
                </c:pt>
                <c:pt idx="2">
                  <c:v>3257.0749999999998</c:v>
                </c:pt>
                <c:pt idx="3">
                  <c:v>2574.3249999999998</c:v>
                </c:pt>
                <c:pt idx="4">
                  <c:v>2247.375</c:v>
                </c:pt>
                <c:pt idx="5">
                  <c:v>2356.9499999999998</c:v>
                </c:pt>
                <c:pt idx="6">
                  <c:v>2653.85</c:v>
                </c:pt>
                <c:pt idx="7">
                  <c:v>3009.1</c:v>
                </c:pt>
                <c:pt idx="8">
                  <c:v>3462.7000000000003</c:v>
                </c:pt>
                <c:pt idx="9">
                  <c:v>4000.9249999999997</c:v>
                </c:pt>
                <c:pt idx="10">
                  <c:v>4535.5</c:v>
                </c:pt>
                <c:pt idx="11">
                  <c:v>5113.8999999999996</c:v>
                </c:pt>
                <c:pt idx="12">
                  <c:v>5611.3249999999998</c:v>
                </c:pt>
                <c:pt idx="13">
                  <c:v>5937.1999999999989</c:v>
                </c:pt>
                <c:pt idx="14">
                  <c:v>6461.4750000000004</c:v>
                </c:pt>
                <c:pt idx="15">
                  <c:v>6815.5</c:v>
                </c:pt>
                <c:pt idx="16">
                  <c:v>7171.7350000000006</c:v>
                </c:pt>
                <c:pt idx="17">
                  <c:v>7523.21</c:v>
                </c:pt>
                <c:pt idx="18">
                  <c:v>7685.9850000000006</c:v>
                </c:pt>
                <c:pt idx="19">
                  <c:v>8150.9349999999995</c:v>
                </c:pt>
                <c:pt idx="20">
                  <c:v>8538.4249999999993</c:v>
                </c:pt>
                <c:pt idx="21">
                  <c:v>8986.4500000000007</c:v>
                </c:pt>
                <c:pt idx="22">
                  <c:v>9474.3000000000011</c:v>
                </c:pt>
                <c:pt idx="23">
                  <c:v>10322.474999999999</c:v>
                </c:pt>
                <c:pt idx="24">
                  <c:v>11176.875</c:v>
                </c:pt>
                <c:pt idx="25">
                  <c:v>12098.825000000001</c:v>
                </c:pt>
                <c:pt idx="26">
                  <c:v>13384.825000000001</c:v>
                </c:pt>
                <c:pt idx="27">
                  <c:v>14340.125</c:v>
                </c:pt>
                <c:pt idx="28">
                  <c:v>14365.625</c:v>
                </c:pt>
                <c:pt idx="29">
                  <c:v>13230.625</c:v>
                </c:pt>
                <c:pt idx="30">
                  <c:v>11663.005000000001</c:v>
                </c:pt>
                <c:pt idx="31">
                  <c:v>10161.387500000001</c:v>
                </c:pt>
                <c:pt idx="32">
                  <c:v>9696.5625</c:v>
                </c:pt>
                <c:pt idx="33">
                  <c:v>10385.417001432499</c:v>
                </c:pt>
                <c:pt idx="34">
                  <c:v>11578.389195542499</c:v>
                </c:pt>
                <c:pt idx="35">
                  <c:v>12946.613337697499</c:v>
                </c:pt>
                <c:pt idx="36">
                  <c:v>14198.144518087502</c:v>
                </c:pt>
                <c:pt idx="37">
                  <c:v>15255.138292560001</c:v>
                </c:pt>
                <c:pt idx="38">
                  <c:v>16480.108011529999</c:v>
                </c:pt>
                <c:pt idx="39">
                  <c:v>17838.905909015004</c:v>
                </c:pt>
                <c:pt idx="40">
                  <c:v>18490.168927235005</c:v>
                </c:pt>
                <c:pt idx="41">
                  <c:v>18475.207102347504</c:v>
                </c:pt>
                <c:pt idx="42">
                  <c:v>17990.989882955004</c:v>
                </c:pt>
                <c:pt idx="43">
                  <c:v>17255.444773912499</c:v>
                </c:pt>
                <c:pt idx="44">
                  <c:v>16993.5536323825</c:v>
                </c:pt>
                <c:pt idx="45">
                  <c:v>17222.780664734997</c:v>
                </c:pt>
                <c:pt idx="46">
                  <c:v>17991.264253422498</c:v>
                </c:pt>
                <c:pt idx="47">
                  <c:v>18395.026169699999</c:v>
                </c:pt>
                <c:pt idx="48">
                  <c:v>18610.450023702499</c:v>
                </c:pt>
                <c:pt idx="49">
                  <c:v>18716.4050456025</c:v>
                </c:pt>
                <c:pt idx="50">
                  <c:v>18070.527355890001</c:v>
                </c:pt>
                <c:pt idx="51">
                  <c:v>17406.171453802501</c:v>
                </c:pt>
                <c:pt idx="52">
                  <c:v>16434.017209170001</c:v>
                </c:pt>
                <c:pt idx="53">
                  <c:v>15666.7737039</c:v>
                </c:pt>
                <c:pt idx="54">
                  <c:v>15257.313111237501</c:v>
                </c:pt>
                <c:pt idx="55">
                  <c:v>15122.17266645</c:v>
                </c:pt>
                <c:pt idx="56">
                  <c:v>15051.25</c:v>
                </c:pt>
                <c:pt idx="57">
                  <c:v>14868.75</c:v>
                </c:pt>
                <c:pt idx="58">
                  <c:v>14544.25</c:v>
                </c:pt>
                <c:pt idx="59">
                  <c:v>13993</c:v>
                </c:pt>
                <c:pt idx="60">
                  <c:v>13977.75</c:v>
                </c:pt>
                <c:pt idx="61">
                  <c:v>14267.5</c:v>
                </c:pt>
                <c:pt idx="62">
                  <c:v>14915</c:v>
                </c:pt>
                <c:pt idx="63">
                  <c:v>15824.5</c:v>
                </c:pt>
                <c:pt idx="64">
                  <c:v>16732.5</c:v>
                </c:pt>
                <c:pt idx="65">
                  <c:v>17471.75</c:v>
                </c:pt>
                <c:pt idx="66">
                  <c:v>17739.75</c:v>
                </c:pt>
                <c:pt idx="67">
                  <c:v>17455.25</c:v>
                </c:pt>
                <c:pt idx="68">
                  <c:v>16360.75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B1-45B0-A7B9-23F5D5CEC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79484624"/>
        <c:axId val="-279483536"/>
      </c:lineChart>
      <c:lineChart>
        <c:grouping val="standard"/>
        <c:varyColors val="0"/>
        <c:ser>
          <c:idx val="3"/>
          <c:order val="1"/>
          <c:tx>
            <c:strRef>
              <c:f>Hoja1!$K$1</c:f>
              <c:strCache>
                <c:ptCount val="1"/>
                <c:pt idx="0">
                  <c:v>TCRM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Hoja1!$A$34:$A$102</c:f>
              <c:strCache>
                <c:ptCount val="69"/>
                <c:pt idx="0">
                  <c:v>IV T-01</c:v>
                </c:pt>
                <c:pt idx="1">
                  <c:v>I T-02</c:v>
                </c:pt>
                <c:pt idx="2">
                  <c:v>II T-02</c:v>
                </c:pt>
                <c:pt idx="3">
                  <c:v>III T-02</c:v>
                </c:pt>
                <c:pt idx="4">
                  <c:v>IV T-02</c:v>
                </c:pt>
                <c:pt idx="5">
                  <c:v>I T-03</c:v>
                </c:pt>
                <c:pt idx="6">
                  <c:v>II T-03</c:v>
                </c:pt>
                <c:pt idx="7">
                  <c:v>III T-03</c:v>
                </c:pt>
                <c:pt idx="8">
                  <c:v>IV T-03</c:v>
                </c:pt>
                <c:pt idx="9">
                  <c:v>I T-04</c:v>
                </c:pt>
                <c:pt idx="10">
                  <c:v>II T-04</c:v>
                </c:pt>
                <c:pt idx="11">
                  <c:v>III T-04</c:v>
                </c:pt>
                <c:pt idx="12">
                  <c:v>IV T-04</c:v>
                </c:pt>
                <c:pt idx="13">
                  <c:v>I T-05</c:v>
                </c:pt>
                <c:pt idx="14">
                  <c:v>II T-05</c:v>
                </c:pt>
                <c:pt idx="15">
                  <c:v>III T-05</c:v>
                </c:pt>
                <c:pt idx="16">
                  <c:v>IV T-05</c:v>
                </c:pt>
                <c:pt idx="17">
                  <c:v>I T-06</c:v>
                </c:pt>
                <c:pt idx="18">
                  <c:v>II T-06</c:v>
                </c:pt>
                <c:pt idx="19">
                  <c:v>III T-06</c:v>
                </c:pt>
                <c:pt idx="20">
                  <c:v>IV T-06</c:v>
                </c:pt>
                <c:pt idx="21">
                  <c:v>I T-07</c:v>
                </c:pt>
                <c:pt idx="22">
                  <c:v>II T-07</c:v>
                </c:pt>
                <c:pt idx="23">
                  <c:v>III T-07</c:v>
                </c:pt>
                <c:pt idx="24">
                  <c:v>IV T-07</c:v>
                </c:pt>
                <c:pt idx="25">
                  <c:v>I T-08</c:v>
                </c:pt>
                <c:pt idx="26">
                  <c:v>II T-08</c:v>
                </c:pt>
                <c:pt idx="27">
                  <c:v>III T-08</c:v>
                </c:pt>
                <c:pt idx="28">
                  <c:v>IV T-08</c:v>
                </c:pt>
                <c:pt idx="29">
                  <c:v>I T-09</c:v>
                </c:pt>
                <c:pt idx="30">
                  <c:v>II T-09</c:v>
                </c:pt>
                <c:pt idx="31">
                  <c:v>III T-09</c:v>
                </c:pt>
                <c:pt idx="32">
                  <c:v>IV T-09</c:v>
                </c:pt>
                <c:pt idx="33">
                  <c:v>I T-10</c:v>
                </c:pt>
                <c:pt idx="34">
                  <c:v>II T-10</c:v>
                </c:pt>
                <c:pt idx="35">
                  <c:v>III T-10</c:v>
                </c:pt>
                <c:pt idx="36">
                  <c:v>IV T-10</c:v>
                </c:pt>
                <c:pt idx="37">
                  <c:v>I T-11</c:v>
                </c:pt>
                <c:pt idx="38">
                  <c:v>II T-11</c:v>
                </c:pt>
                <c:pt idx="39">
                  <c:v>III T-11</c:v>
                </c:pt>
                <c:pt idx="40">
                  <c:v>IV T-11</c:v>
                </c:pt>
                <c:pt idx="41">
                  <c:v>I T-12</c:v>
                </c:pt>
                <c:pt idx="42">
                  <c:v>II T-12</c:v>
                </c:pt>
                <c:pt idx="43">
                  <c:v>III T-12</c:v>
                </c:pt>
                <c:pt idx="44">
                  <c:v>IV T-12</c:v>
                </c:pt>
                <c:pt idx="45">
                  <c:v>I T-13</c:v>
                </c:pt>
                <c:pt idx="46">
                  <c:v>II T-13</c:v>
                </c:pt>
                <c:pt idx="47">
                  <c:v>III T-13</c:v>
                </c:pt>
                <c:pt idx="48">
                  <c:v>IV T-13</c:v>
                </c:pt>
                <c:pt idx="49">
                  <c:v>I T-14</c:v>
                </c:pt>
                <c:pt idx="50">
                  <c:v>II T-14</c:v>
                </c:pt>
                <c:pt idx="51">
                  <c:v>III T-14</c:v>
                </c:pt>
                <c:pt idx="52">
                  <c:v>IV T-14</c:v>
                </c:pt>
                <c:pt idx="53">
                  <c:v>I T-15</c:v>
                </c:pt>
                <c:pt idx="54">
                  <c:v>II T-15</c:v>
                </c:pt>
                <c:pt idx="55">
                  <c:v>III T-15</c:v>
                </c:pt>
                <c:pt idx="56">
                  <c:v>IV T-15</c:v>
                </c:pt>
                <c:pt idx="57">
                  <c:v>I T-16</c:v>
                </c:pt>
                <c:pt idx="58">
                  <c:v>II T-16</c:v>
                </c:pt>
                <c:pt idx="59">
                  <c:v>III T-16</c:v>
                </c:pt>
                <c:pt idx="60">
                  <c:v>IV T-16</c:v>
                </c:pt>
                <c:pt idx="61">
                  <c:v>I T-17</c:v>
                </c:pt>
                <c:pt idx="62">
                  <c:v>II T-17</c:v>
                </c:pt>
                <c:pt idx="63">
                  <c:v>III T-17</c:v>
                </c:pt>
                <c:pt idx="64">
                  <c:v>IV T-17</c:v>
                </c:pt>
                <c:pt idx="65">
                  <c:v>I T-18</c:v>
                </c:pt>
                <c:pt idx="66">
                  <c:v>II T-18</c:v>
                </c:pt>
                <c:pt idx="67">
                  <c:v>III T-18</c:v>
                </c:pt>
                <c:pt idx="68">
                  <c:v>IV T-18</c:v>
                </c:pt>
              </c:strCache>
            </c:strRef>
          </c:cat>
          <c:val>
            <c:numRef>
              <c:f>Hoja1!$K$34:$K$102</c:f>
              <c:numCache>
                <c:formatCode>0.0</c:formatCode>
                <c:ptCount val="69"/>
                <c:pt idx="0">
                  <c:v>69.469690310143875</c:v>
                </c:pt>
                <c:pt idx="1">
                  <c:v>85.294770853458033</c:v>
                </c:pt>
                <c:pt idx="2">
                  <c:v>115.73868479404811</c:v>
                </c:pt>
                <c:pt idx="3">
                  <c:v>143.81952397465321</c:v>
                </c:pt>
                <c:pt idx="4">
                  <c:v>168.39622568756249</c:v>
                </c:pt>
                <c:pt idx="5">
                  <c:v>172.6462001019471</c:v>
                </c:pt>
                <c:pt idx="6">
                  <c:v>161.87300831947931</c:v>
                </c:pt>
                <c:pt idx="7">
                  <c:v>154.45786473913924</c:v>
                </c:pt>
                <c:pt idx="8">
                  <c:v>151.75242545590427</c:v>
                </c:pt>
                <c:pt idx="9">
                  <c:v>153.23781252632116</c:v>
                </c:pt>
                <c:pt idx="10">
                  <c:v>154.53013496105942</c:v>
                </c:pt>
                <c:pt idx="11">
                  <c:v>156.49228842239603</c:v>
                </c:pt>
                <c:pt idx="12">
                  <c:v>158.49315975552059</c:v>
                </c:pt>
                <c:pt idx="13">
                  <c:v>159.29612131704613</c:v>
                </c:pt>
                <c:pt idx="14">
                  <c:v>161.03145011452165</c:v>
                </c:pt>
                <c:pt idx="15">
                  <c:v>161.42885875880739</c:v>
                </c:pt>
                <c:pt idx="16">
                  <c:v>161.54308330127122</c:v>
                </c:pt>
                <c:pt idx="17">
                  <c:v>162.68221622688156</c:v>
                </c:pt>
                <c:pt idx="18">
                  <c:v>164.19551779593229</c:v>
                </c:pt>
                <c:pt idx="19">
                  <c:v>165.66385865555645</c:v>
                </c:pt>
                <c:pt idx="20">
                  <c:v>165.58564891668865</c:v>
                </c:pt>
                <c:pt idx="21">
                  <c:v>164.69709799261818</c:v>
                </c:pt>
                <c:pt idx="22">
                  <c:v>163.67789755626347</c:v>
                </c:pt>
                <c:pt idx="23">
                  <c:v>161.58001321000827</c:v>
                </c:pt>
                <c:pt idx="24">
                  <c:v>160.41065930238736</c:v>
                </c:pt>
                <c:pt idx="25">
                  <c:v>159.41787134484454</c:v>
                </c:pt>
                <c:pt idx="26">
                  <c:v>157.12465488217234</c:v>
                </c:pt>
                <c:pt idx="27">
                  <c:v>153.39719432028571</c:v>
                </c:pt>
                <c:pt idx="28">
                  <c:v>145.75207926612583</c:v>
                </c:pt>
                <c:pt idx="29">
                  <c:v>139.12913291809826</c:v>
                </c:pt>
                <c:pt idx="30">
                  <c:v>136.60189135263789</c:v>
                </c:pt>
                <c:pt idx="31">
                  <c:v>138.60627945293348</c:v>
                </c:pt>
                <c:pt idx="32">
                  <c:v>143.88905854000021</c:v>
                </c:pt>
                <c:pt idx="33">
                  <c:v>144.93336913419577</c:v>
                </c:pt>
                <c:pt idx="34">
                  <c:v>141.55385925293143</c:v>
                </c:pt>
                <c:pt idx="35">
                  <c:v>135.9191804581134</c:v>
                </c:pt>
                <c:pt idx="36">
                  <c:v>130.22911341604973</c:v>
                </c:pt>
                <c:pt idx="37">
                  <c:v>127.45193675544843</c:v>
                </c:pt>
                <c:pt idx="38">
                  <c:v>126.78030499772754</c:v>
                </c:pt>
                <c:pt idx="39">
                  <c:v>125.2266892582971</c:v>
                </c:pt>
                <c:pt idx="40">
                  <c:v>121.69191550691571</c:v>
                </c:pt>
                <c:pt idx="41">
                  <c:v>118.1186992825906</c:v>
                </c:pt>
                <c:pt idx="42">
                  <c:v>112.32073477854193</c:v>
                </c:pt>
                <c:pt idx="43">
                  <c:v>107.01548401434391</c:v>
                </c:pt>
                <c:pt idx="44">
                  <c:v>104.20276420883246</c:v>
                </c:pt>
                <c:pt idx="45">
                  <c:v>102.03273240635616</c:v>
                </c:pt>
                <c:pt idx="46">
                  <c:v>101.43059384545042</c:v>
                </c:pt>
                <c:pt idx="47">
                  <c:v>100.67903554791422</c:v>
                </c:pt>
                <c:pt idx="48">
                  <c:v>100.36935857112213</c:v>
                </c:pt>
                <c:pt idx="49">
                  <c:v>102.57461505781289</c:v>
                </c:pt>
                <c:pt idx="50">
                  <c:v>104.84899709687426</c:v>
                </c:pt>
                <c:pt idx="51">
                  <c:v>106.69870568415101</c:v>
                </c:pt>
                <c:pt idx="52">
                  <c:v>105.68915547599249</c:v>
                </c:pt>
                <c:pt idx="53">
                  <c:v>99.80287054651302</c:v>
                </c:pt>
                <c:pt idx="54">
                  <c:v>93.46164256586232</c:v>
                </c:pt>
                <c:pt idx="55">
                  <c:v>87.005647301723783</c:v>
                </c:pt>
                <c:pt idx="56">
                  <c:v>82.724325314722151</c:v>
                </c:pt>
                <c:pt idx="57">
                  <c:v>85.808980082090571</c:v>
                </c:pt>
                <c:pt idx="58">
                  <c:v>87.774939411924137</c:v>
                </c:pt>
                <c:pt idx="59">
                  <c:v>91.126068222858251</c:v>
                </c:pt>
                <c:pt idx="60">
                  <c:v>93.915607969924395</c:v>
                </c:pt>
                <c:pt idx="61">
                  <c:v>90.915230429033286</c:v>
                </c:pt>
                <c:pt idx="62">
                  <c:v>88.807486615022569</c:v>
                </c:pt>
                <c:pt idx="63">
                  <c:v>88.43307471300588</c:v>
                </c:pt>
                <c:pt idx="64">
                  <c:v>87.79446227227389</c:v>
                </c:pt>
                <c:pt idx="65">
                  <c:v>89.334114115159224</c:v>
                </c:pt>
                <c:pt idx="66">
                  <c:v>93.376249770051388</c:v>
                </c:pt>
                <c:pt idx="67">
                  <c:v>100.25853360942251</c:v>
                </c:pt>
                <c:pt idx="68">
                  <c:v>108.51327199875635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B1-45B0-A7B9-23F5D5CEC789}"/>
            </c:ext>
          </c:extLst>
        </c:ser>
        <c:ser>
          <c:idx val="0"/>
          <c:order val="2"/>
          <c:tx>
            <c:strRef>
              <c:f>Hoja1!$AZ$1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Hoja1!$A$34:$A$102</c:f>
              <c:strCache>
                <c:ptCount val="69"/>
                <c:pt idx="0">
                  <c:v>IV T-01</c:v>
                </c:pt>
                <c:pt idx="1">
                  <c:v>I T-02</c:v>
                </c:pt>
                <c:pt idx="2">
                  <c:v>II T-02</c:v>
                </c:pt>
                <c:pt idx="3">
                  <c:v>III T-02</c:v>
                </c:pt>
                <c:pt idx="4">
                  <c:v>IV T-02</c:v>
                </c:pt>
                <c:pt idx="5">
                  <c:v>I T-03</c:v>
                </c:pt>
                <c:pt idx="6">
                  <c:v>II T-03</c:v>
                </c:pt>
                <c:pt idx="7">
                  <c:v>III T-03</c:v>
                </c:pt>
                <c:pt idx="8">
                  <c:v>IV T-03</c:v>
                </c:pt>
                <c:pt idx="9">
                  <c:v>I T-04</c:v>
                </c:pt>
                <c:pt idx="10">
                  <c:v>II T-04</c:v>
                </c:pt>
                <c:pt idx="11">
                  <c:v>III T-04</c:v>
                </c:pt>
                <c:pt idx="12">
                  <c:v>IV T-04</c:v>
                </c:pt>
                <c:pt idx="13">
                  <c:v>I T-05</c:v>
                </c:pt>
                <c:pt idx="14">
                  <c:v>II T-05</c:v>
                </c:pt>
                <c:pt idx="15">
                  <c:v>III T-05</c:v>
                </c:pt>
                <c:pt idx="16">
                  <c:v>IV T-05</c:v>
                </c:pt>
                <c:pt idx="17">
                  <c:v>I T-06</c:v>
                </c:pt>
                <c:pt idx="18">
                  <c:v>II T-06</c:v>
                </c:pt>
                <c:pt idx="19">
                  <c:v>III T-06</c:v>
                </c:pt>
                <c:pt idx="20">
                  <c:v>IV T-06</c:v>
                </c:pt>
                <c:pt idx="21">
                  <c:v>I T-07</c:v>
                </c:pt>
                <c:pt idx="22">
                  <c:v>II T-07</c:v>
                </c:pt>
                <c:pt idx="23">
                  <c:v>III T-07</c:v>
                </c:pt>
                <c:pt idx="24">
                  <c:v>IV T-07</c:v>
                </c:pt>
                <c:pt idx="25">
                  <c:v>I T-08</c:v>
                </c:pt>
                <c:pt idx="26">
                  <c:v>II T-08</c:v>
                </c:pt>
                <c:pt idx="27">
                  <c:v>III T-08</c:v>
                </c:pt>
                <c:pt idx="28">
                  <c:v>IV T-08</c:v>
                </c:pt>
                <c:pt idx="29">
                  <c:v>I T-09</c:v>
                </c:pt>
                <c:pt idx="30">
                  <c:v>II T-09</c:v>
                </c:pt>
                <c:pt idx="31">
                  <c:v>III T-09</c:v>
                </c:pt>
                <c:pt idx="32">
                  <c:v>IV T-09</c:v>
                </c:pt>
                <c:pt idx="33">
                  <c:v>I T-10</c:v>
                </c:pt>
                <c:pt idx="34">
                  <c:v>II T-10</c:v>
                </c:pt>
                <c:pt idx="35">
                  <c:v>III T-10</c:v>
                </c:pt>
                <c:pt idx="36">
                  <c:v>IV T-10</c:v>
                </c:pt>
                <c:pt idx="37">
                  <c:v>I T-11</c:v>
                </c:pt>
                <c:pt idx="38">
                  <c:v>II T-11</c:v>
                </c:pt>
                <c:pt idx="39">
                  <c:v>III T-11</c:v>
                </c:pt>
                <c:pt idx="40">
                  <c:v>IV T-11</c:v>
                </c:pt>
                <c:pt idx="41">
                  <c:v>I T-12</c:v>
                </c:pt>
                <c:pt idx="42">
                  <c:v>II T-12</c:v>
                </c:pt>
                <c:pt idx="43">
                  <c:v>III T-12</c:v>
                </c:pt>
                <c:pt idx="44">
                  <c:v>IV T-12</c:v>
                </c:pt>
                <c:pt idx="45">
                  <c:v>I T-13</c:v>
                </c:pt>
                <c:pt idx="46">
                  <c:v>II T-13</c:v>
                </c:pt>
                <c:pt idx="47">
                  <c:v>III T-13</c:v>
                </c:pt>
                <c:pt idx="48">
                  <c:v>IV T-13</c:v>
                </c:pt>
                <c:pt idx="49">
                  <c:v>I T-14</c:v>
                </c:pt>
                <c:pt idx="50">
                  <c:v>II T-14</c:v>
                </c:pt>
                <c:pt idx="51">
                  <c:v>III T-14</c:v>
                </c:pt>
                <c:pt idx="52">
                  <c:v>IV T-14</c:v>
                </c:pt>
                <c:pt idx="53">
                  <c:v>I T-15</c:v>
                </c:pt>
                <c:pt idx="54">
                  <c:v>II T-15</c:v>
                </c:pt>
                <c:pt idx="55">
                  <c:v>III T-15</c:v>
                </c:pt>
                <c:pt idx="56">
                  <c:v>IV T-15</c:v>
                </c:pt>
                <c:pt idx="57">
                  <c:v>I T-16</c:v>
                </c:pt>
                <c:pt idx="58">
                  <c:v>II T-16</c:v>
                </c:pt>
                <c:pt idx="59">
                  <c:v>III T-16</c:v>
                </c:pt>
                <c:pt idx="60">
                  <c:v>IV T-16</c:v>
                </c:pt>
                <c:pt idx="61">
                  <c:v>I T-17</c:v>
                </c:pt>
                <c:pt idx="62">
                  <c:v>II T-17</c:v>
                </c:pt>
                <c:pt idx="63">
                  <c:v>III T-17</c:v>
                </c:pt>
                <c:pt idx="64">
                  <c:v>IV T-17</c:v>
                </c:pt>
                <c:pt idx="65">
                  <c:v>I T-18</c:v>
                </c:pt>
                <c:pt idx="66">
                  <c:v>II T-18</c:v>
                </c:pt>
                <c:pt idx="67">
                  <c:v>III T-18</c:v>
                </c:pt>
                <c:pt idx="68">
                  <c:v>IV T-18</c:v>
                </c:pt>
              </c:strCache>
            </c:strRef>
          </c:cat>
          <c:val>
            <c:numRef>
              <c:f>Hoja1!$AZ$34:$AZ$102</c:f>
              <c:numCache>
                <c:formatCode>_ * #,##0.0_ ;_ * \-#,##0.0_ ;_ * "-"?_ ;_ @_ </c:formatCode>
                <c:ptCount val="69"/>
                <c:pt idx="0">
                  <c:v>45.428470897757734</c:v>
                </c:pt>
                <c:pt idx="1">
                  <c:v>39.354713438465204</c:v>
                </c:pt>
                <c:pt idx="2">
                  <c:v>31.640962875371741</c:v>
                </c:pt>
                <c:pt idx="3">
                  <c:v>24.098676564911873</c:v>
                </c:pt>
                <c:pt idx="4">
                  <c:v>17.595604023580449</c:v>
                </c:pt>
                <c:pt idx="5">
                  <c:v>16.696252389881256</c:v>
                </c:pt>
                <c:pt idx="6">
                  <c:v>18.217653827970359</c:v>
                </c:pt>
                <c:pt idx="7">
                  <c:v>19.857407138321506</c:v>
                </c:pt>
                <c:pt idx="8">
                  <c:v>21.599662800779168</c:v>
                </c:pt>
                <c:pt idx="9">
                  <c:v>22.989477068054271</c:v>
                </c:pt>
                <c:pt idx="10">
                  <c:v>23.953528244285582</c:v>
                </c:pt>
                <c:pt idx="11">
                  <c:v>24.801497437994584</c:v>
                </c:pt>
                <c:pt idx="12">
                  <c:v>25.693086535007296</c:v>
                </c:pt>
                <c:pt idx="13">
                  <c:v>26.598178729328744</c:v>
                </c:pt>
                <c:pt idx="14">
                  <c:v>27.93220885729367</c:v>
                </c:pt>
                <c:pt idx="15">
                  <c:v>29.520392640899075</c:v>
                </c:pt>
                <c:pt idx="16">
                  <c:v>31.050215388303016</c:v>
                </c:pt>
                <c:pt idx="17">
                  <c:v>32.442414659698876</c:v>
                </c:pt>
                <c:pt idx="18">
                  <c:v>33.528050412900221</c:v>
                </c:pt>
                <c:pt idx="19">
                  <c:v>34.775992328183442</c:v>
                </c:pt>
                <c:pt idx="20">
                  <c:v>36.284326860062151</c:v>
                </c:pt>
                <c:pt idx="21">
                  <c:v>37.8446655920621</c:v>
                </c:pt>
                <c:pt idx="22">
                  <c:v>40.026999711917327</c:v>
                </c:pt>
                <c:pt idx="23">
                  <c:v>42.174029378127962</c:v>
                </c:pt>
                <c:pt idx="24">
                  <c:v>44.844848034285484</c:v>
                </c:pt>
                <c:pt idx="25">
                  <c:v>47.857746849411647</c:v>
                </c:pt>
                <c:pt idx="26">
                  <c:v>51.577536971430852</c:v>
                </c:pt>
                <c:pt idx="27">
                  <c:v>55.363286779879559</c:v>
                </c:pt>
                <c:pt idx="28">
                  <c:v>56.717922896646719</c:v>
                </c:pt>
                <c:pt idx="29">
                  <c:v>56.188916141426979</c:v>
                </c:pt>
                <c:pt idx="30">
                  <c:v>54.110432153246848</c:v>
                </c:pt>
                <c:pt idx="31">
                  <c:v>51.887131432725241</c:v>
                </c:pt>
                <c:pt idx="32">
                  <c:v>52.079990469970468</c:v>
                </c:pt>
                <c:pt idx="33">
                  <c:v>54.245762928702121</c:v>
                </c:pt>
                <c:pt idx="34">
                  <c:v>58.008735119563816</c:v>
                </c:pt>
                <c:pt idx="35">
                  <c:v>62.023865529263055</c:v>
                </c:pt>
                <c:pt idx="36">
                  <c:v>66.113360889161157</c:v>
                </c:pt>
                <c:pt idx="37">
                  <c:v>70.05742966129452</c:v>
                </c:pt>
                <c:pt idx="38">
                  <c:v>74.572022482957536</c:v>
                </c:pt>
                <c:pt idx="39">
                  <c:v>78.681613245447764</c:v>
                </c:pt>
                <c:pt idx="40">
                  <c:v>82.134816728662059</c:v>
                </c:pt>
                <c:pt idx="41">
                  <c:v>84.845731773714945</c:v>
                </c:pt>
                <c:pt idx="42">
                  <c:v>86.699072967141618</c:v>
                </c:pt>
                <c:pt idx="43">
                  <c:v>88.522950271730764</c:v>
                </c:pt>
                <c:pt idx="44">
                  <c:v>90.247683365374471</c:v>
                </c:pt>
                <c:pt idx="45">
                  <c:v>91.652143100213422</c:v>
                </c:pt>
                <c:pt idx="46">
                  <c:v>93.643921825096257</c:v>
                </c:pt>
                <c:pt idx="47">
                  <c:v>94.755695084219752</c:v>
                </c:pt>
                <c:pt idx="48">
                  <c:v>95.312566919769878</c:v>
                </c:pt>
                <c:pt idx="49">
                  <c:v>92.939563135981928</c:v>
                </c:pt>
                <c:pt idx="50">
                  <c:v>90.482707315685303</c:v>
                </c:pt>
                <c:pt idx="51">
                  <c:v>88.505110845696223</c:v>
                </c:pt>
                <c:pt idx="52">
                  <c:v>87.739769600743301</c:v>
                </c:pt>
                <c:pt idx="53">
                  <c:v>90.495464215234392</c:v>
                </c:pt>
                <c:pt idx="54">
                  <c:v>93.649167563951153</c:v>
                </c:pt>
                <c:pt idx="55">
                  <c:v>97.853908943349424</c:v>
                </c:pt>
                <c:pt idx="56" formatCode="General">
                  <c:v>100</c:v>
                </c:pt>
                <c:pt idx="57">
                  <c:v>96.015218860555208</c:v>
                </c:pt>
                <c:pt idx="58">
                  <c:v>93.159647817416896</c:v>
                </c:pt>
                <c:pt idx="59">
                  <c:v>89.172658476550851</c:v>
                </c:pt>
                <c:pt idx="60">
                  <c:v>86.70157445275278</c:v>
                </c:pt>
                <c:pt idx="61">
                  <c:v>90.723167948597762</c:v>
                </c:pt>
                <c:pt idx="62">
                  <c:v>93.924196697234422</c:v>
                </c:pt>
                <c:pt idx="63">
                  <c:v>96.667291651579404</c:v>
                </c:pt>
                <c:pt idx="64">
                  <c:v>100.04123408481411</c:v>
                </c:pt>
                <c:pt idx="65">
                  <c:v>101.51288879968368</c:v>
                </c:pt>
                <c:pt idx="66">
                  <c:v>98.851104374864562</c:v>
                </c:pt>
                <c:pt idx="67">
                  <c:v>92.119353577967274</c:v>
                </c:pt>
                <c:pt idx="68">
                  <c:v>83.727978338235403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B1-45B0-A7B9-23F5D5CEC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79480816"/>
        <c:axId val="-279472112"/>
      </c:lineChart>
      <c:catAx>
        <c:axId val="-27948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9483536"/>
        <c:crosses val="autoZero"/>
        <c:auto val="1"/>
        <c:lblAlgn val="ctr"/>
        <c:lblOffset val="100"/>
        <c:tickLblSkip val="4"/>
        <c:noMultiLvlLbl val="0"/>
      </c:catAx>
      <c:valAx>
        <c:axId val="-27948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dirty="0" smtClean="0"/>
                  <a:t>En millones</a:t>
                </a:r>
                <a:r>
                  <a:rPr lang="es-AR" baseline="0" dirty="0" smtClean="0"/>
                  <a:t> de USD</a:t>
                </a:r>
                <a:endParaRPr lang="es-AR" dirty="0"/>
              </a:p>
            </c:rich>
          </c:tx>
          <c:layout>
            <c:manualLayout>
              <c:xMode val="edge"/>
              <c:yMode val="edge"/>
              <c:x val="0"/>
              <c:y val="0.280331950329221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9484624"/>
        <c:crosses val="autoZero"/>
        <c:crossBetween val="between"/>
        <c:majorUnit val="3000"/>
      </c:valAx>
      <c:valAx>
        <c:axId val="-279472112"/>
        <c:scaling>
          <c:orientation val="minMax"/>
          <c:max val="175"/>
          <c:min val="10"/>
        </c:scaling>
        <c:delete val="0"/>
        <c:axPos val="r"/>
        <c:numFmt formatCode="0" sourceLinked="0"/>
        <c:majorTickMark val="in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9480816"/>
        <c:crosses val="max"/>
        <c:crossBetween val="between"/>
        <c:majorUnit val="20"/>
      </c:valAx>
      <c:catAx>
        <c:axId val="-279480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79472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07969633552324"/>
          <c:y val="1.656132752745466E-2"/>
          <c:w val="0.57066765544338782"/>
          <c:h val="6.73451602680719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74109436146724E-2"/>
          <c:y val="0.15562928643247537"/>
          <c:w val="0.85008660855752538"/>
          <c:h val="0.6726038524586956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Balanzas!$B$2</c:f>
              <c:strCache>
                <c:ptCount val="1"/>
                <c:pt idx="0">
                  <c:v>Exportación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cat>
            <c:numRef>
              <c:f>Balanzas!$A$86:$A$125</c:f>
              <c:numCache>
                <c:formatCode>mmm\-yy</c:formatCode>
                <c:ptCount val="40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  <c:pt idx="37">
                  <c:v>43466</c:v>
                </c:pt>
                <c:pt idx="38">
                  <c:v>43497</c:v>
                </c:pt>
                <c:pt idx="39">
                  <c:v>43525</c:v>
                </c:pt>
              </c:numCache>
            </c:numRef>
          </c:cat>
          <c:val>
            <c:numRef>
              <c:f>Balanzas!$B$86:$B$125</c:f>
              <c:numCache>
                <c:formatCode>_ * #,##0_ ;_ * \-#,##0_ ;_ * "-"??_ ;_ @_ </c:formatCode>
                <c:ptCount val="40"/>
                <c:pt idx="0">
                  <c:v>3425</c:v>
                </c:pt>
                <c:pt idx="1">
                  <c:v>3875</c:v>
                </c:pt>
                <c:pt idx="2">
                  <c:v>4143</c:v>
                </c:pt>
                <c:pt idx="3">
                  <c:v>4426</c:v>
                </c:pt>
                <c:pt idx="4">
                  <c:v>4743</c:v>
                </c:pt>
                <c:pt idx="5">
                  <c:v>5377</c:v>
                </c:pt>
                <c:pt idx="6">
                  <c:v>5307</c:v>
                </c:pt>
                <c:pt idx="7">
                  <c:v>4991</c:v>
                </c:pt>
                <c:pt idx="8">
                  <c:v>5770</c:v>
                </c:pt>
                <c:pt idx="9">
                  <c:v>5042</c:v>
                </c:pt>
                <c:pt idx="10">
                  <c:v>4729</c:v>
                </c:pt>
                <c:pt idx="11">
                  <c:v>4848</c:v>
                </c:pt>
                <c:pt idx="12">
                  <c:v>4628</c:v>
                </c:pt>
                <c:pt idx="13">
                  <c:v>4291</c:v>
                </c:pt>
                <c:pt idx="14">
                  <c:v>3899</c:v>
                </c:pt>
                <c:pt idx="15">
                  <c:v>4564</c:v>
                </c:pt>
                <c:pt idx="16">
                  <c:v>4867</c:v>
                </c:pt>
                <c:pt idx="17">
                  <c:v>5493</c:v>
                </c:pt>
                <c:pt idx="18">
                  <c:v>5152</c:v>
                </c:pt>
                <c:pt idx="19">
                  <c:v>5298</c:v>
                </c:pt>
                <c:pt idx="20">
                  <c:v>5265</c:v>
                </c:pt>
                <c:pt idx="21">
                  <c:v>5268</c:v>
                </c:pt>
                <c:pt idx="22">
                  <c:v>5280</c:v>
                </c:pt>
                <c:pt idx="23">
                  <c:v>4668</c:v>
                </c:pt>
                <c:pt idx="24">
                  <c:v>4577</c:v>
                </c:pt>
                <c:pt idx="25">
                  <c:v>4810</c:v>
                </c:pt>
                <c:pt idx="26">
                  <c:v>4304</c:v>
                </c:pt>
                <c:pt idx="27">
                  <c:v>5406</c:v>
                </c:pt>
                <c:pt idx="28">
                  <c:v>5215</c:v>
                </c:pt>
                <c:pt idx="29">
                  <c:v>5164</c:v>
                </c:pt>
                <c:pt idx="30">
                  <c:v>5136</c:v>
                </c:pt>
                <c:pt idx="31">
                  <c:v>5407</c:v>
                </c:pt>
                <c:pt idx="32">
                  <c:v>5179</c:v>
                </c:pt>
                <c:pt idx="33">
                  <c:v>5013</c:v>
                </c:pt>
                <c:pt idx="34">
                  <c:v>5355</c:v>
                </c:pt>
                <c:pt idx="35">
                  <c:v>5349</c:v>
                </c:pt>
                <c:pt idx="36">
                  <c:v>5282</c:v>
                </c:pt>
                <c:pt idx="37">
                  <c:v>4586</c:v>
                </c:pt>
                <c:pt idx="38">
                  <c:v>4464</c:v>
                </c:pt>
                <c:pt idx="39">
                  <c:v>5136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3-4F10-B75A-4711CA35BB53}"/>
            </c:ext>
          </c:extLst>
        </c:ser>
        <c:ser>
          <c:idx val="0"/>
          <c:order val="1"/>
          <c:tx>
            <c:strRef>
              <c:f>Balanzas!$C$2</c:f>
              <c:strCache>
                <c:ptCount val="1"/>
                <c:pt idx="0">
                  <c:v>Importación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Balanzas!$A$86:$A$125</c:f>
              <c:numCache>
                <c:formatCode>mmm\-yy</c:formatCode>
                <c:ptCount val="40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  <c:pt idx="37">
                  <c:v>43466</c:v>
                </c:pt>
                <c:pt idx="38">
                  <c:v>43497</c:v>
                </c:pt>
                <c:pt idx="39">
                  <c:v>43525</c:v>
                </c:pt>
              </c:numCache>
            </c:numRef>
          </c:cat>
          <c:val>
            <c:numRef>
              <c:f>Balanzas!$C$86:$C$125</c:f>
              <c:numCache>
                <c:formatCode>_ * #,##0_ ;_ * \-#,##0_ ;_ * "-"??_ ;_ @_ </c:formatCode>
                <c:ptCount val="40"/>
                <c:pt idx="0">
                  <c:v>4516</c:v>
                </c:pt>
                <c:pt idx="1">
                  <c:v>4124</c:v>
                </c:pt>
                <c:pt idx="2">
                  <c:v>4097</c:v>
                </c:pt>
                <c:pt idx="3">
                  <c:v>4556</c:v>
                </c:pt>
                <c:pt idx="4">
                  <c:v>4423</c:v>
                </c:pt>
                <c:pt idx="5">
                  <c:v>4874</c:v>
                </c:pt>
                <c:pt idx="6">
                  <c:v>5048</c:v>
                </c:pt>
                <c:pt idx="7">
                  <c:v>4713</c:v>
                </c:pt>
                <c:pt idx="8">
                  <c:v>5175</c:v>
                </c:pt>
                <c:pt idx="9">
                  <c:v>4800</c:v>
                </c:pt>
                <c:pt idx="10">
                  <c:v>4783</c:v>
                </c:pt>
                <c:pt idx="11">
                  <c:v>4723</c:v>
                </c:pt>
                <c:pt idx="12">
                  <c:v>4595</c:v>
                </c:pt>
                <c:pt idx="13">
                  <c:v>4344</c:v>
                </c:pt>
                <c:pt idx="14">
                  <c:v>4117</c:v>
                </c:pt>
                <c:pt idx="15">
                  <c:v>5475</c:v>
                </c:pt>
                <c:pt idx="16">
                  <c:v>4973</c:v>
                </c:pt>
                <c:pt idx="17">
                  <c:v>6064</c:v>
                </c:pt>
                <c:pt idx="18">
                  <c:v>5898</c:v>
                </c:pt>
                <c:pt idx="19">
                  <c:v>6043</c:v>
                </c:pt>
                <c:pt idx="20">
                  <c:v>6317</c:v>
                </c:pt>
                <c:pt idx="21">
                  <c:v>5966</c:v>
                </c:pt>
                <c:pt idx="22">
                  <c:v>6207</c:v>
                </c:pt>
                <c:pt idx="23">
                  <c:v>6162</c:v>
                </c:pt>
                <c:pt idx="24">
                  <c:v>5364</c:v>
                </c:pt>
                <c:pt idx="25">
                  <c:v>5737</c:v>
                </c:pt>
                <c:pt idx="26">
                  <c:v>5196</c:v>
                </c:pt>
                <c:pt idx="27">
                  <c:v>5960</c:v>
                </c:pt>
                <c:pt idx="28">
                  <c:v>6102</c:v>
                </c:pt>
                <c:pt idx="29">
                  <c:v>6447</c:v>
                </c:pt>
                <c:pt idx="30">
                  <c:v>5458</c:v>
                </c:pt>
                <c:pt idx="31">
                  <c:v>6179</c:v>
                </c:pt>
                <c:pt idx="32">
                  <c:v>6310</c:v>
                </c:pt>
                <c:pt idx="33">
                  <c:v>4699</c:v>
                </c:pt>
                <c:pt idx="34">
                  <c:v>5077</c:v>
                </c:pt>
                <c:pt idx="35">
                  <c:v>4365</c:v>
                </c:pt>
                <c:pt idx="36">
                  <c:v>3913</c:v>
                </c:pt>
                <c:pt idx="37">
                  <c:v>4214</c:v>
                </c:pt>
                <c:pt idx="38">
                  <c:v>4004</c:v>
                </c:pt>
                <c:pt idx="39">
                  <c:v>3953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3-4F10-B75A-4711CA35B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-279481904"/>
        <c:axId val="-279482448"/>
      </c:barChart>
      <c:lineChart>
        <c:grouping val="standard"/>
        <c:varyColors val="0"/>
        <c:ser>
          <c:idx val="2"/>
          <c:order val="2"/>
          <c:tx>
            <c:strRef>
              <c:f>Balanzas!$D$2</c:f>
              <c:strCache>
                <c:ptCount val="1"/>
                <c:pt idx="0">
                  <c:v>Saldo comercial (eje derecho)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000000"/>
              </a:solidFill>
              <a:ln>
                <a:noFill/>
              </a:ln>
            </c:spPr>
          </c:marker>
          <c:cat>
            <c:numRef>
              <c:f>Balanzas!$A$86:$A$125</c:f>
              <c:numCache>
                <c:formatCode>mmm\-yy</c:formatCode>
                <c:ptCount val="40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  <c:pt idx="37">
                  <c:v>43466</c:v>
                </c:pt>
                <c:pt idx="38">
                  <c:v>43497</c:v>
                </c:pt>
                <c:pt idx="39">
                  <c:v>43525</c:v>
                </c:pt>
              </c:numCache>
            </c:numRef>
          </c:cat>
          <c:val>
            <c:numRef>
              <c:f>Balanzas!$D$86:$D$125</c:f>
              <c:numCache>
                <c:formatCode>_ * #,##0_ ;_ * \-#,##0_ ;_ * "-"??_ ;_ @_ </c:formatCode>
                <c:ptCount val="40"/>
                <c:pt idx="0">
                  <c:v>-1091</c:v>
                </c:pt>
                <c:pt idx="1">
                  <c:v>-249</c:v>
                </c:pt>
                <c:pt idx="2">
                  <c:v>46</c:v>
                </c:pt>
                <c:pt idx="3">
                  <c:v>-130</c:v>
                </c:pt>
                <c:pt idx="4">
                  <c:v>320</c:v>
                </c:pt>
                <c:pt idx="5">
                  <c:v>503</c:v>
                </c:pt>
                <c:pt idx="6">
                  <c:v>259</c:v>
                </c:pt>
                <c:pt idx="7">
                  <c:v>278</c:v>
                </c:pt>
                <c:pt idx="8">
                  <c:v>595</c:v>
                </c:pt>
                <c:pt idx="9">
                  <c:v>242</c:v>
                </c:pt>
                <c:pt idx="10">
                  <c:v>-54</c:v>
                </c:pt>
                <c:pt idx="11">
                  <c:v>125</c:v>
                </c:pt>
                <c:pt idx="12">
                  <c:v>33</c:v>
                </c:pt>
                <c:pt idx="13">
                  <c:v>-53</c:v>
                </c:pt>
                <c:pt idx="14">
                  <c:v>-218</c:v>
                </c:pt>
                <c:pt idx="15">
                  <c:v>-911</c:v>
                </c:pt>
                <c:pt idx="16">
                  <c:v>-106</c:v>
                </c:pt>
                <c:pt idx="17">
                  <c:v>-571</c:v>
                </c:pt>
                <c:pt idx="18">
                  <c:v>-746</c:v>
                </c:pt>
                <c:pt idx="19">
                  <c:v>-745</c:v>
                </c:pt>
                <c:pt idx="20">
                  <c:v>-1052</c:v>
                </c:pt>
                <c:pt idx="21">
                  <c:v>-698</c:v>
                </c:pt>
                <c:pt idx="22">
                  <c:v>-927</c:v>
                </c:pt>
                <c:pt idx="23">
                  <c:v>-1494</c:v>
                </c:pt>
                <c:pt idx="24">
                  <c:v>-787</c:v>
                </c:pt>
                <c:pt idx="25">
                  <c:v>-927</c:v>
                </c:pt>
                <c:pt idx="26">
                  <c:v>-892</c:v>
                </c:pt>
                <c:pt idx="27">
                  <c:v>-554</c:v>
                </c:pt>
                <c:pt idx="28">
                  <c:v>-887</c:v>
                </c:pt>
                <c:pt idx="29">
                  <c:v>-1283</c:v>
                </c:pt>
                <c:pt idx="30">
                  <c:v>-322</c:v>
                </c:pt>
                <c:pt idx="31">
                  <c:v>-772</c:v>
                </c:pt>
                <c:pt idx="32">
                  <c:v>-1131</c:v>
                </c:pt>
                <c:pt idx="33">
                  <c:v>314</c:v>
                </c:pt>
                <c:pt idx="34">
                  <c:v>278</c:v>
                </c:pt>
                <c:pt idx="35">
                  <c:v>984</c:v>
                </c:pt>
                <c:pt idx="36">
                  <c:v>1369</c:v>
                </c:pt>
                <c:pt idx="37">
                  <c:v>372</c:v>
                </c:pt>
                <c:pt idx="38">
                  <c:v>460</c:v>
                </c:pt>
                <c:pt idx="39">
                  <c:v>1183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A3-4F10-B75A-4711CA35B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79476464"/>
        <c:axId val="-279487344"/>
      </c:lineChart>
      <c:catAx>
        <c:axId val="-27948190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AR"/>
          </a:p>
        </c:txPr>
        <c:crossAx val="-279482448"/>
        <c:crosses val="autoZero"/>
        <c:auto val="0"/>
        <c:lblAlgn val="ctr"/>
        <c:lblOffset val="100"/>
        <c:tickLblSkip val="3"/>
        <c:tickMarkSkip val="1"/>
        <c:noMultiLvlLbl val="0"/>
      </c:catAx>
      <c:valAx>
        <c:axId val="-279482448"/>
        <c:scaling>
          <c:orientation val="minMax"/>
        </c:scaling>
        <c:delete val="0"/>
        <c:axPos val="l"/>
        <c:majorGridlines>
          <c:spPr>
            <a:ln>
              <a:solidFill>
                <a:schemeClr val="accent6">
                  <a:lumMod val="60000"/>
                  <a:lumOff val="40000"/>
                </a:schemeClr>
              </a:solidFill>
              <a:prstDash val="dashDot"/>
            </a:ln>
          </c:spPr>
        </c:majorGridlines>
        <c:numFmt formatCode="#,##0" sourceLinked="0"/>
        <c:majorTickMark val="cross"/>
        <c:minorTickMark val="none"/>
        <c:tickLblPos val="nextTo"/>
        <c:txPr>
          <a:bodyPr rot="0" vert="horz"/>
          <a:lstStyle/>
          <a:p>
            <a:pPr>
              <a:defRPr>
                <a:latin typeface="+mj-lt"/>
              </a:defRPr>
            </a:pPr>
            <a:endParaRPr lang="es-AR"/>
          </a:p>
        </c:txPr>
        <c:crossAx val="-279481904"/>
        <c:crossesAt val="1"/>
        <c:crossBetween val="between"/>
      </c:valAx>
      <c:catAx>
        <c:axId val="-27947646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-279487344"/>
        <c:crosses val="autoZero"/>
        <c:auto val="0"/>
        <c:lblAlgn val="ctr"/>
        <c:lblOffset val="100"/>
        <c:noMultiLvlLbl val="0"/>
      </c:catAx>
      <c:valAx>
        <c:axId val="-279487344"/>
        <c:scaling>
          <c:orientation val="minMax"/>
        </c:scaling>
        <c:delete val="0"/>
        <c:axPos val="r"/>
        <c:numFmt formatCode="#,##0" sourceLinked="0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AR"/>
          </a:p>
        </c:txPr>
        <c:crossAx val="-279476464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7.1866299272837886E-2"/>
          <c:y val="7.472326930979135E-4"/>
          <c:w val="0.91499064520129492"/>
          <c:h val="6.4667473824852495E-2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s-A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864891479533369E-2"/>
          <c:y val="9.4205460858683046E-2"/>
          <c:w val="0.9603320184500127"/>
          <c:h val="0.691087304724459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22-42A0-861C-BB0931E72BB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UE</c:v>
                </c:pt>
                <c:pt idx="1">
                  <c:v>México</c:v>
                </c:pt>
                <c:pt idx="2">
                  <c:v>Mundo</c:v>
                </c:pt>
                <c:pt idx="3">
                  <c:v>Chile</c:v>
                </c:pt>
                <c:pt idx="4">
                  <c:v>OCDE</c:v>
                </c:pt>
                <c:pt idx="5">
                  <c:v>Uruguay</c:v>
                </c:pt>
                <c:pt idx="6">
                  <c:v>Latam</c:v>
                </c:pt>
                <c:pt idx="7">
                  <c:v>China</c:v>
                </c:pt>
                <c:pt idx="8">
                  <c:v>Colombia</c:v>
                </c:pt>
                <c:pt idx="9">
                  <c:v>Argentina</c:v>
                </c:pt>
                <c:pt idx="10">
                  <c:v>Brasil</c:v>
                </c:pt>
                <c:pt idx="11">
                  <c:v>EE.UU.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0.44299999999999995</c:v>
                </c:pt>
                <c:pt idx="1">
                  <c:v>0.371</c:v>
                </c:pt>
                <c:pt idx="2">
                  <c:v>0.28499999999999998</c:v>
                </c:pt>
                <c:pt idx="3">
                  <c:v>0.28199999999999997</c:v>
                </c:pt>
                <c:pt idx="4">
                  <c:v>0.27899999999999997</c:v>
                </c:pt>
                <c:pt idx="5">
                  <c:v>0.214</c:v>
                </c:pt>
                <c:pt idx="6">
                  <c:v>0.21199999999999999</c:v>
                </c:pt>
                <c:pt idx="7">
                  <c:v>0.19699999999999998</c:v>
                </c:pt>
                <c:pt idx="8">
                  <c:v>0.14800000000000002</c:v>
                </c:pt>
                <c:pt idx="9">
                  <c:v>0.126</c:v>
                </c:pt>
                <c:pt idx="10">
                  <c:v>0.125</c:v>
                </c:pt>
                <c:pt idx="11">
                  <c:v>0.11900000000000001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2-42A0-861C-BB0931E72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9473744"/>
        <c:axId val="-279478640"/>
      </c:barChart>
      <c:catAx>
        <c:axId val="-27947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9478640"/>
        <c:crosses val="autoZero"/>
        <c:auto val="1"/>
        <c:lblAlgn val="ctr"/>
        <c:lblOffset val="100"/>
        <c:noMultiLvlLbl val="0"/>
      </c:catAx>
      <c:valAx>
        <c:axId val="-279478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-27947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s-A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02477119400531E-2"/>
          <c:y val="3.9554442105542244E-2"/>
          <c:w val="0.95844700889829959"/>
          <c:h val="0.734137768759446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98-4F07-804B-4E4CDF0793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Hoja1!$A$17:$A$28</c:f>
              <c:strCache>
                <c:ptCount val="12"/>
                <c:pt idx="0">
                  <c:v>UE</c:v>
                </c:pt>
                <c:pt idx="1">
                  <c:v>OCDE</c:v>
                </c:pt>
                <c:pt idx="2">
                  <c:v>EE.UU.</c:v>
                </c:pt>
                <c:pt idx="3">
                  <c:v>Chile</c:v>
                </c:pt>
                <c:pt idx="4">
                  <c:v>Uruguay</c:v>
                </c:pt>
                <c:pt idx="5">
                  <c:v>México</c:v>
                </c:pt>
                <c:pt idx="6">
                  <c:v> Mundo</c:v>
                </c:pt>
                <c:pt idx="7">
                  <c:v>Latam</c:v>
                </c:pt>
                <c:pt idx="8">
                  <c:v>China</c:v>
                </c:pt>
                <c:pt idx="9">
                  <c:v>Argentina</c:v>
                </c:pt>
                <c:pt idx="10">
                  <c:v>Brasil</c:v>
                </c:pt>
                <c:pt idx="11">
                  <c:v>Colombia</c:v>
                </c:pt>
              </c:strCache>
            </c:strRef>
          </c:cat>
          <c:val>
            <c:numRef>
              <c:f>Hoja1!$B$17:$B$28</c:f>
              <c:numCache>
                <c:formatCode>#,##0</c:formatCode>
                <c:ptCount val="12"/>
                <c:pt idx="0">
                  <c:v>16101</c:v>
                </c:pt>
                <c:pt idx="1">
                  <c:v>9910</c:v>
                </c:pt>
                <c:pt idx="2">
                  <c:v>6848</c:v>
                </c:pt>
                <c:pt idx="3">
                  <c:v>3935</c:v>
                </c:pt>
                <c:pt idx="4">
                  <c:v>3278</c:v>
                </c:pt>
                <c:pt idx="5">
                  <c:v>3135</c:v>
                </c:pt>
                <c:pt idx="6">
                  <c:v>2805</c:v>
                </c:pt>
                <c:pt idx="7">
                  <c:v>1630</c:v>
                </c:pt>
                <c:pt idx="8">
                  <c:v>1596</c:v>
                </c:pt>
                <c:pt idx="9">
                  <c:v>1592</c:v>
                </c:pt>
                <c:pt idx="10">
                  <c:v>1079</c:v>
                </c:pt>
                <c:pt idx="11">
                  <c:v>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8-4F07-804B-4E4CDF079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79478096"/>
        <c:axId val="-279472656"/>
      </c:barChart>
      <c:catAx>
        <c:axId val="-27947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79472656"/>
        <c:crosses val="autoZero"/>
        <c:auto val="1"/>
        <c:lblAlgn val="ctr"/>
        <c:lblOffset val="100"/>
        <c:noMultiLvlLbl val="0"/>
      </c:catAx>
      <c:valAx>
        <c:axId val="-279472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27947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13C87-C3C1-47DD-AFC4-A5EE939BFDA1}" type="doc">
      <dgm:prSet loTypeId="urn:microsoft.com/office/officeart/2005/8/layout/radial3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D64F4CD-C89D-47A1-8D50-8A28F54DF1A3}">
      <dgm:prSet phldrT="[Texto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s-ES" sz="2000" dirty="0" smtClean="0"/>
            <a:t>Pacto de Gobernabilidad</a:t>
          </a:r>
        </a:p>
        <a:p>
          <a:r>
            <a:rPr lang="es-ES" sz="2000" dirty="0" smtClean="0"/>
            <a:t>-Cambiemos-</a:t>
          </a:r>
          <a:endParaRPr lang="es-ES" sz="2000" dirty="0"/>
        </a:p>
      </dgm:t>
    </dgm:pt>
    <dgm:pt modelId="{E5D63E06-02D9-4700-BB00-1E5C4B70FF1C}" type="parTrans" cxnId="{BD65E667-5301-4E63-B718-FBBB42B22AA8}">
      <dgm:prSet/>
      <dgm:spPr/>
      <dgm:t>
        <a:bodyPr/>
        <a:lstStyle/>
        <a:p>
          <a:endParaRPr lang="es-ES"/>
        </a:p>
      </dgm:t>
    </dgm:pt>
    <dgm:pt modelId="{DFB5E90E-75D2-4BF0-B21E-53AFF808D1A9}" type="sibTrans" cxnId="{BD65E667-5301-4E63-B718-FBBB42B22AA8}">
      <dgm:prSet/>
      <dgm:spPr/>
      <dgm:t>
        <a:bodyPr/>
        <a:lstStyle/>
        <a:p>
          <a:endParaRPr lang="es-ES"/>
        </a:p>
      </dgm:t>
    </dgm:pt>
    <dgm:pt modelId="{2FA073B3-6A43-4607-BE43-1B79B28F8737}">
      <dgm:prSet phldrT="[Texto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s-ES" sz="1600" b="1" dirty="0" smtClean="0"/>
            <a:t>G6</a:t>
          </a:r>
        </a:p>
      </dgm:t>
    </dgm:pt>
    <dgm:pt modelId="{9E8F31B4-5A05-4B34-823B-A5C844CEC0DE}" type="parTrans" cxnId="{30F84F5E-5A6A-452B-91B0-F7865EE3320D}">
      <dgm:prSet/>
      <dgm:spPr/>
      <dgm:t>
        <a:bodyPr/>
        <a:lstStyle/>
        <a:p>
          <a:endParaRPr lang="es-ES"/>
        </a:p>
      </dgm:t>
    </dgm:pt>
    <dgm:pt modelId="{2265C860-2A4F-421E-9BBD-EF414B7465FB}" type="sibTrans" cxnId="{30F84F5E-5A6A-452B-91B0-F7865EE3320D}">
      <dgm:prSet/>
      <dgm:spPr/>
      <dgm:t>
        <a:bodyPr/>
        <a:lstStyle/>
        <a:p>
          <a:endParaRPr lang="es-ES"/>
        </a:p>
      </dgm:t>
    </dgm:pt>
    <dgm:pt modelId="{0C473AEE-C7B9-40FB-A64D-189FEB1DE1D5}">
      <dgm:prSet phldrT="[Texto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s-ES" sz="1600" b="1" dirty="0" smtClean="0"/>
            <a:t>Iglesia</a:t>
          </a:r>
        </a:p>
        <a:p>
          <a:r>
            <a:rPr lang="es-ES" sz="1600" b="1" dirty="0" smtClean="0"/>
            <a:t>DAIA</a:t>
          </a:r>
          <a:endParaRPr lang="es-ES" sz="1600" b="1" dirty="0"/>
        </a:p>
      </dgm:t>
    </dgm:pt>
    <dgm:pt modelId="{9DE35781-22F9-4B54-9EE9-1A740ADDB551}" type="parTrans" cxnId="{0342CD84-CC7C-48F3-ADF0-D595EA1A4C7F}">
      <dgm:prSet/>
      <dgm:spPr/>
      <dgm:t>
        <a:bodyPr/>
        <a:lstStyle/>
        <a:p>
          <a:endParaRPr lang="es-ES"/>
        </a:p>
      </dgm:t>
    </dgm:pt>
    <dgm:pt modelId="{9482003F-17AF-4C7D-AD2D-EBEA7A0DDE04}" type="sibTrans" cxnId="{0342CD84-CC7C-48F3-ADF0-D595EA1A4C7F}">
      <dgm:prSet/>
      <dgm:spPr/>
      <dgm:t>
        <a:bodyPr/>
        <a:lstStyle/>
        <a:p>
          <a:endParaRPr lang="es-ES"/>
        </a:p>
      </dgm:t>
    </dgm:pt>
    <dgm:pt modelId="{80E0B239-0679-4A6C-980E-5E859E14559B}">
      <dgm:prSet phldrT="[Texto]" custT="1"/>
      <dgm:spPr>
        <a:solidFill>
          <a:srgbClr val="FFC000">
            <a:alpha val="50000"/>
          </a:srgbClr>
        </a:solidFill>
      </dgm:spPr>
      <dgm:t>
        <a:bodyPr/>
        <a:lstStyle/>
        <a:p>
          <a:endParaRPr lang="es-ES" sz="1600" dirty="0" smtClean="0"/>
        </a:p>
        <a:p>
          <a:r>
            <a:rPr lang="es-ES" sz="1600" dirty="0" smtClean="0"/>
            <a:t>Lavagna</a:t>
          </a:r>
        </a:p>
        <a:p>
          <a:r>
            <a:rPr lang="es-ES" sz="1600" dirty="0" smtClean="0"/>
            <a:t>CGT</a:t>
          </a:r>
        </a:p>
        <a:p>
          <a:endParaRPr lang="es-ES" sz="1600" dirty="0"/>
        </a:p>
      </dgm:t>
    </dgm:pt>
    <dgm:pt modelId="{1412FE6D-E741-4A2F-95AB-A7DF0D55E57B}" type="parTrans" cxnId="{8AA81FC1-B220-484F-B5D9-7505045672CE}">
      <dgm:prSet/>
      <dgm:spPr/>
      <dgm:t>
        <a:bodyPr/>
        <a:lstStyle/>
        <a:p>
          <a:endParaRPr lang="es-ES"/>
        </a:p>
      </dgm:t>
    </dgm:pt>
    <dgm:pt modelId="{FB18964D-4BD9-42B0-935D-82AA99277F1C}" type="sibTrans" cxnId="{8AA81FC1-B220-484F-B5D9-7505045672CE}">
      <dgm:prSet/>
      <dgm:spPr/>
      <dgm:t>
        <a:bodyPr/>
        <a:lstStyle/>
        <a:p>
          <a:endParaRPr lang="es-ES"/>
        </a:p>
      </dgm:t>
    </dgm:pt>
    <dgm:pt modelId="{A007E432-C425-43CD-9913-7F69D8187311}">
      <dgm:prSet phldrT="[Texto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ES" sz="1600" dirty="0" smtClean="0"/>
            <a:t>Cristina Kirchner</a:t>
          </a:r>
        </a:p>
        <a:p>
          <a:r>
            <a:rPr lang="es-ES" sz="1600" dirty="0" smtClean="0"/>
            <a:t>Massa</a:t>
          </a:r>
        </a:p>
      </dgm:t>
    </dgm:pt>
    <dgm:pt modelId="{9E27D700-A131-4B85-821A-F6A5A0B67B57}" type="parTrans" cxnId="{C5A633E1-BAE8-42C6-A81E-874513B14D39}">
      <dgm:prSet/>
      <dgm:spPr/>
      <dgm:t>
        <a:bodyPr/>
        <a:lstStyle/>
        <a:p>
          <a:endParaRPr lang="es-ES"/>
        </a:p>
      </dgm:t>
    </dgm:pt>
    <dgm:pt modelId="{035A9B8A-1B27-4195-8676-4322D3952894}" type="sibTrans" cxnId="{C5A633E1-BAE8-42C6-A81E-874513B14D39}">
      <dgm:prSet/>
      <dgm:spPr/>
      <dgm:t>
        <a:bodyPr/>
        <a:lstStyle/>
        <a:p>
          <a:endParaRPr lang="es-ES"/>
        </a:p>
      </dgm:t>
    </dgm:pt>
    <dgm:pt modelId="{FE7E4E8B-E750-4030-B64D-617C5B001A70}">
      <dgm:prSet phldrT="[Texto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s-ES" sz="1600" b="1" dirty="0" smtClean="0"/>
            <a:t>CIARA</a:t>
          </a:r>
        </a:p>
        <a:p>
          <a:r>
            <a:rPr lang="es-ES" sz="1600" b="1" dirty="0" smtClean="0"/>
            <a:t>CEC</a:t>
          </a:r>
        </a:p>
        <a:p>
          <a:r>
            <a:rPr lang="es-ES" sz="1600" b="1" dirty="0" err="1" smtClean="0"/>
            <a:t>Coniagro</a:t>
          </a:r>
          <a:endParaRPr lang="es-ES" sz="1600" b="1" dirty="0"/>
        </a:p>
      </dgm:t>
    </dgm:pt>
    <dgm:pt modelId="{2F7C91BD-37FF-4DEF-9C7D-03F58AAE1684}" type="parTrans" cxnId="{E8D0D709-DF1C-4D5D-AD64-EDA1C29CA711}">
      <dgm:prSet/>
      <dgm:spPr/>
      <dgm:t>
        <a:bodyPr/>
        <a:lstStyle/>
        <a:p>
          <a:endParaRPr lang="es-ES"/>
        </a:p>
      </dgm:t>
    </dgm:pt>
    <dgm:pt modelId="{AA4CC226-D08C-43D8-860E-D3101204FC0C}" type="sibTrans" cxnId="{E8D0D709-DF1C-4D5D-AD64-EDA1C29CA711}">
      <dgm:prSet/>
      <dgm:spPr/>
      <dgm:t>
        <a:bodyPr/>
        <a:lstStyle/>
        <a:p>
          <a:endParaRPr lang="es-ES"/>
        </a:p>
      </dgm:t>
    </dgm:pt>
    <dgm:pt modelId="{B6782228-9F5A-4FE5-B570-DB4FF03F4028}">
      <dgm:prSet phldrT="[Texto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s-ES" sz="1600" b="1" dirty="0" smtClean="0"/>
            <a:t>Bolsa de Cereales de Rosario</a:t>
          </a:r>
        </a:p>
      </dgm:t>
    </dgm:pt>
    <dgm:pt modelId="{B045E7B6-7CE9-46DA-98E8-2EFF430E17FD}" type="parTrans" cxnId="{6793B604-AA09-4E4E-9BFB-7B8587C8D043}">
      <dgm:prSet/>
      <dgm:spPr/>
      <dgm:t>
        <a:bodyPr/>
        <a:lstStyle/>
        <a:p>
          <a:endParaRPr lang="es-ES"/>
        </a:p>
      </dgm:t>
    </dgm:pt>
    <dgm:pt modelId="{B20BD7D6-B01B-483A-854B-E89204724206}" type="sibTrans" cxnId="{6793B604-AA09-4E4E-9BFB-7B8587C8D043}">
      <dgm:prSet/>
      <dgm:spPr/>
      <dgm:t>
        <a:bodyPr/>
        <a:lstStyle/>
        <a:p>
          <a:endParaRPr lang="es-ES"/>
        </a:p>
      </dgm:t>
    </dgm:pt>
    <dgm:pt modelId="{CDCA357D-87DA-4E5F-B62D-A3A3A1602B8A}">
      <dgm:prSet phldrT="[Texto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s-ES" sz="1600" b="1" dirty="0" err="1" smtClean="0"/>
            <a:t>Urtubey</a:t>
          </a:r>
          <a:endParaRPr lang="es-ES" sz="1600" b="1" dirty="0" smtClean="0"/>
        </a:p>
        <a:p>
          <a:r>
            <a:rPr lang="es-ES" sz="1600" b="1" dirty="0" err="1" smtClean="0"/>
            <a:t>Scioli</a:t>
          </a:r>
          <a:endParaRPr lang="es-ES" sz="1600" b="1" dirty="0" smtClean="0"/>
        </a:p>
        <a:p>
          <a:r>
            <a:rPr lang="es-ES" sz="1600" b="1" dirty="0" err="1" smtClean="0"/>
            <a:t>Pichetto</a:t>
          </a:r>
          <a:endParaRPr lang="es-ES" sz="1600" b="1" dirty="0" smtClean="0"/>
        </a:p>
        <a:p>
          <a:r>
            <a:rPr lang="es-ES" sz="1600" b="1" dirty="0" err="1" smtClean="0"/>
            <a:t>Stolbizer</a:t>
          </a:r>
          <a:endParaRPr lang="es-ES" sz="1600" b="1" dirty="0"/>
        </a:p>
      </dgm:t>
    </dgm:pt>
    <dgm:pt modelId="{1576D0D6-BE37-4793-B4A0-56B27B4F322E}" type="parTrans" cxnId="{0FF6782C-8060-4210-850B-58D53468FE6F}">
      <dgm:prSet/>
      <dgm:spPr/>
      <dgm:t>
        <a:bodyPr/>
        <a:lstStyle/>
        <a:p>
          <a:endParaRPr lang="es-ES"/>
        </a:p>
      </dgm:t>
    </dgm:pt>
    <dgm:pt modelId="{A9348EE1-75EC-4D3F-A374-DCD25E27B026}" type="sibTrans" cxnId="{0FF6782C-8060-4210-850B-58D53468FE6F}">
      <dgm:prSet/>
      <dgm:spPr/>
      <dgm:t>
        <a:bodyPr/>
        <a:lstStyle/>
        <a:p>
          <a:endParaRPr lang="es-ES"/>
        </a:p>
      </dgm:t>
    </dgm:pt>
    <dgm:pt modelId="{29133CAC-3EC0-4BD5-838A-F47ADCA13932}">
      <dgm:prSet phldrT="[Texto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s-ES" sz="1400" b="1" dirty="0" smtClean="0"/>
            <a:t>Foro </a:t>
          </a:r>
          <a:r>
            <a:rPr lang="es-ES" sz="1400" b="1" dirty="0" err="1" smtClean="0"/>
            <a:t>Converg</a:t>
          </a:r>
          <a:r>
            <a:rPr lang="es-ES" sz="1400" b="1" dirty="0" smtClean="0"/>
            <a:t>. Empresarial</a:t>
          </a:r>
        </a:p>
        <a:p>
          <a:r>
            <a:rPr lang="es-ES" sz="1600" b="1" dirty="0" smtClean="0"/>
            <a:t>UIPBA</a:t>
          </a:r>
        </a:p>
        <a:p>
          <a:r>
            <a:rPr lang="es-ES" sz="1600" b="1" dirty="0" smtClean="0"/>
            <a:t>CAME</a:t>
          </a:r>
          <a:endParaRPr lang="es-ES" sz="1600" b="1" dirty="0"/>
        </a:p>
      </dgm:t>
    </dgm:pt>
    <dgm:pt modelId="{02148CDE-9F1B-4355-A5ED-06BB580817CC}" type="parTrans" cxnId="{787D697D-5150-4EB0-B67C-2A223D729DAA}">
      <dgm:prSet/>
      <dgm:spPr/>
      <dgm:t>
        <a:bodyPr/>
        <a:lstStyle/>
        <a:p>
          <a:endParaRPr lang="es-ES"/>
        </a:p>
      </dgm:t>
    </dgm:pt>
    <dgm:pt modelId="{4461FCB0-7E5F-4E13-84E2-DF9443539FBA}" type="sibTrans" cxnId="{787D697D-5150-4EB0-B67C-2A223D729DAA}">
      <dgm:prSet/>
      <dgm:spPr/>
      <dgm:t>
        <a:bodyPr/>
        <a:lstStyle/>
        <a:p>
          <a:endParaRPr lang="es-ES"/>
        </a:p>
      </dgm:t>
    </dgm:pt>
    <dgm:pt modelId="{3B1100F0-A014-4A37-BE26-DC73EDABDA2D}">
      <dgm:prSet phldrT="[Texto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s-ES" sz="1600" dirty="0" err="1" smtClean="0"/>
            <a:t>Solá</a:t>
          </a:r>
          <a:endParaRPr lang="es-ES" sz="1600" dirty="0"/>
        </a:p>
      </dgm:t>
    </dgm:pt>
    <dgm:pt modelId="{ACADCEC7-1348-46FC-8E66-32540CFD1803}" type="parTrans" cxnId="{76966BE9-BC5E-4C75-A22B-B514DB554631}">
      <dgm:prSet/>
      <dgm:spPr/>
      <dgm:t>
        <a:bodyPr/>
        <a:lstStyle/>
        <a:p>
          <a:endParaRPr lang="es-ES"/>
        </a:p>
      </dgm:t>
    </dgm:pt>
    <dgm:pt modelId="{DE2C1796-A287-453F-9A7E-9BCEE072FF58}" type="sibTrans" cxnId="{76966BE9-BC5E-4C75-A22B-B514DB554631}">
      <dgm:prSet/>
      <dgm:spPr/>
      <dgm:t>
        <a:bodyPr/>
        <a:lstStyle/>
        <a:p>
          <a:endParaRPr lang="es-ES"/>
        </a:p>
      </dgm:t>
    </dgm:pt>
    <dgm:pt modelId="{03C58657-2F53-4DCC-820F-A9C7D6CCDD53}" type="pres">
      <dgm:prSet presAssocID="{D2313C87-C3C1-47DD-AFC4-A5EE939BFDA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EEBF90-D85D-4923-AF23-0ED544CBB098}" type="pres">
      <dgm:prSet presAssocID="{D2313C87-C3C1-47DD-AFC4-A5EE939BFDA1}" presName="radial" presStyleCnt="0">
        <dgm:presLayoutVars>
          <dgm:animLvl val="ctr"/>
        </dgm:presLayoutVars>
      </dgm:prSet>
      <dgm:spPr/>
      <dgm:t>
        <a:bodyPr/>
        <a:lstStyle/>
        <a:p>
          <a:endParaRPr lang="es-ES"/>
        </a:p>
      </dgm:t>
    </dgm:pt>
    <dgm:pt modelId="{618FC554-BD82-44E2-A727-71C66F193E09}" type="pres">
      <dgm:prSet presAssocID="{FD64F4CD-C89D-47A1-8D50-8A28F54DF1A3}" presName="centerShape" presStyleLbl="vennNode1" presStyleIdx="0" presStyleCnt="10"/>
      <dgm:spPr/>
      <dgm:t>
        <a:bodyPr/>
        <a:lstStyle/>
        <a:p>
          <a:endParaRPr lang="es-ES"/>
        </a:p>
      </dgm:t>
    </dgm:pt>
    <dgm:pt modelId="{E2D33EE0-FD40-4E31-8521-301B0B4DF5F9}" type="pres">
      <dgm:prSet presAssocID="{2FA073B3-6A43-4607-BE43-1B79B28F8737}" presName="node" presStyleLbl="vennNode1" presStyleIdx="1" presStyleCnt="10" custRadScaleRad="100343" custRadScaleInc="-10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D7B1DC-D905-4D2E-8BB7-5F5AF6AAABB0}" type="pres">
      <dgm:prSet presAssocID="{0C473AEE-C7B9-40FB-A64D-189FEB1DE1D5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41B75C-9D02-4D0B-9B8F-5751CCFA10DD}" type="pres">
      <dgm:prSet presAssocID="{FE7E4E8B-E750-4030-B64D-617C5B001A70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289445-1E9C-4E98-84AE-F6A280087B69}" type="pres">
      <dgm:prSet presAssocID="{B6782228-9F5A-4FE5-B570-DB4FF03F4028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D1E24-1E2E-40AC-87C6-F15C27C29079}" type="pres">
      <dgm:prSet presAssocID="{CDCA357D-87DA-4E5F-B62D-A3A3A1602B8A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C9E4E9-39CA-424A-BFA9-661446EBDAB6}" type="pres">
      <dgm:prSet presAssocID="{29133CAC-3EC0-4BD5-838A-F47ADCA13932}" presName="node" presStyleLbl="vennNode1" presStyleIdx="6" presStyleCnt="10" custScaleX="993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00B8DB-8A12-425C-85FC-2C6EB65D4BCF}" type="pres">
      <dgm:prSet presAssocID="{3B1100F0-A014-4A37-BE26-DC73EDABDA2D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0D0121-8583-4F53-B281-08C5AF976459}" type="pres">
      <dgm:prSet presAssocID="{80E0B239-0679-4A6C-980E-5E859E14559B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CE7B58-C9A9-4FEC-A2A1-2053ADF2F2D5}" type="pres">
      <dgm:prSet presAssocID="{A007E432-C425-43CD-9913-7F69D8187311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A81FC1-B220-484F-B5D9-7505045672CE}" srcId="{FD64F4CD-C89D-47A1-8D50-8A28F54DF1A3}" destId="{80E0B239-0679-4A6C-980E-5E859E14559B}" srcOrd="7" destOrd="0" parTransId="{1412FE6D-E741-4A2F-95AB-A7DF0D55E57B}" sibTransId="{FB18964D-4BD9-42B0-935D-82AA99277F1C}"/>
    <dgm:cxn modelId="{0342CD84-CC7C-48F3-ADF0-D595EA1A4C7F}" srcId="{FD64F4CD-C89D-47A1-8D50-8A28F54DF1A3}" destId="{0C473AEE-C7B9-40FB-A64D-189FEB1DE1D5}" srcOrd="1" destOrd="0" parTransId="{9DE35781-22F9-4B54-9EE9-1A740ADDB551}" sibTransId="{9482003F-17AF-4C7D-AD2D-EBEA7A0DDE04}"/>
    <dgm:cxn modelId="{6793B604-AA09-4E4E-9BFB-7B8587C8D043}" srcId="{FD64F4CD-C89D-47A1-8D50-8A28F54DF1A3}" destId="{B6782228-9F5A-4FE5-B570-DB4FF03F4028}" srcOrd="3" destOrd="0" parTransId="{B045E7B6-7CE9-46DA-98E8-2EFF430E17FD}" sibTransId="{B20BD7D6-B01B-483A-854B-E89204724206}"/>
    <dgm:cxn modelId="{285C9834-9E91-4423-B7ED-FC74DE71BC52}" type="presOf" srcId="{FE7E4E8B-E750-4030-B64D-617C5B001A70}" destId="{9841B75C-9D02-4D0B-9B8F-5751CCFA10DD}" srcOrd="0" destOrd="0" presId="urn:microsoft.com/office/officeart/2005/8/layout/radial3"/>
    <dgm:cxn modelId="{84004B39-645C-4DFF-805A-C689ECCCEF25}" type="presOf" srcId="{FD64F4CD-C89D-47A1-8D50-8A28F54DF1A3}" destId="{618FC554-BD82-44E2-A727-71C66F193E09}" srcOrd="0" destOrd="0" presId="urn:microsoft.com/office/officeart/2005/8/layout/radial3"/>
    <dgm:cxn modelId="{787D697D-5150-4EB0-B67C-2A223D729DAA}" srcId="{FD64F4CD-C89D-47A1-8D50-8A28F54DF1A3}" destId="{29133CAC-3EC0-4BD5-838A-F47ADCA13932}" srcOrd="5" destOrd="0" parTransId="{02148CDE-9F1B-4355-A5ED-06BB580817CC}" sibTransId="{4461FCB0-7E5F-4E13-84E2-DF9443539FBA}"/>
    <dgm:cxn modelId="{E8D0D709-DF1C-4D5D-AD64-EDA1C29CA711}" srcId="{FD64F4CD-C89D-47A1-8D50-8A28F54DF1A3}" destId="{FE7E4E8B-E750-4030-B64D-617C5B001A70}" srcOrd="2" destOrd="0" parTransId="{2F7C91BD-37FF-4DEF-9C7D-03F58AAE1684}" sibTransId="{AA4CC226-D08C-43D8-860E-D3101204FC0C}"/>
    <dgm:cxn modelId="{25E7373B-0F00-4C3C-B23D-F426FE4CB47E}" type="presOf" srcId="{D2313C87-C3C1-47DD-AFC4-A5EE939BFDA1}" destId="{03C58657-2F53-4DCC-820F-A9C7D6CCDD53}" srcOrd="0" destOrd="0" presId="urn:microsoft.com/office/officeart/2005/8/layout/radial3"/>
    <dgm:cxn modelId="{76966BE9-BC5E-4C75-A22B-B514DB554631}" srcId="{FD64F4CD-C89D-47A1-8D50-8A28F54DF1A3}" destId="{3B1100F0-A014-4A37-BE26-DC73EDABDA2D}" srcOrd="6" destOrd="0" parTransId="{ACADCEC7-1348-46FC-8E66-32540CFD1803}" sibTransId="{DE2C1796-A287-453F-9A7E-9BCEE072FF58}"/>
    <dgm:cxn modelId="{79FF4596-C2BE-4191-A54B-C660A8374DEB}" type="presOf" srcId="{29133CAC-3EC0-4BD5-838A-F47ADCA13932}" destId="{81C9E4E9-39CA-424A-BFA9-661446EBDAB6}" srcOrd="0" destOrd="0" presId="urn:microsoft.com/office/officeart/2005/8/layout/radial3"/>
    <dgm:cxn modelId="{D8CDBF41-A695-4716-AC74-8A8476F8B731}" type="presOf" srcId="{0C473AEE-C7B9-40FB-A64D-189FEB1DE1D5}" destId="{08D7B1DC-D905-4D2E-8BB7-5F5AF6AAABB0}" srcOrd="0" destOrd="0" presId="urn:microsoft.com/office/officeart/2005/8/layout/radial3"/>
    <dgm:cxn modelId="{0FF6782C-8060-4210-850B-58D53468FE6F}" srcId="{FD64F4CD-C89D-47A1-8D50-8A28F54DF1A3}" destId="{CDCA357D-87DA-4E5F-B62D-A3A3A1602B8A}" srcOrd="4" destOrd="0" parTransId="{1576D0D6-BE37-4793-B4A0-56B27B4F322E}" sibTransId="{A9348EE1-75EC-4D3F-A374-DCD25E27B026}"/>
    <dgm:cxn modelId="{DE00EBA5-BEE3-45CC-B2AD-871E6A933126}" type="presOf" srcId="{CDCA357D-87DA-4E5F-B62D-A3A3A1602B8A}" destId="{057D1E24-1E2E-40AC-87C6-F15C27C29079}" srcOrd="0" destOrd="0" presId="urn:microsoft.com/office/officeart/2005/8/layout/radial3"/>
    <dgm:cxn modelId="{6D2D8E0D-9172-44CF-9297-FCA8C723A377}" type="presOf" srcId="{2FA073B3-6A43-4607-BE43-1B79B28F8737}" destId="{E2D33EE0-FD40-4E31-8521-301B0B4DF5F9}" srcOrd="0" destOrd="0" presId="urn:microsoft.com/office/officeart/2005/8/layout/radial3"/>
    <dgm:cxn modelId="{30F84F5E-5A6A-452B-91B0-F7865EE3320D}" srcId="{FD64F4CD-C89D-47A1-8D50-8A28F54DF1A3}" destId="{2FA073B3-6A43-4607-BE43-1B79B28F8737}" srcOrd="0" destOrd="0" parTransId="{9E8F31B4-5A05-4B34-823B-A5C844CEC0DE}" sibTransId="{2265C860-2A4F-421E-9BBD-EF414B7465FB}"/>
    <dgm:cxn modelId="{2C56A037-0DB4-4D1F-9960-13E6E5FBEBC8}" type="presOf" srcId="{A007E432-C425-43CD-9913-7F69D8187311}" destId="{00CE7B58-C9A9-4FEC-A2A1-2053ADF2F2D5}" srcOrd="0" destOrd="0" presId="urn:microsoft.com/office/officeart/2005/8/layout/radial3"/>
    <dgm:cxn modelId="{C5A633E1-BAE8-42C6-A81E-874513B14D39}" srcId="{FD64F4CD-C89D-47A1-8D50-8A28F54DF1A3}" destId="{A007E432-C425-43CD-9913-7F69D8187311}" srcOrd="8" destOrd="0" parTransId="{9E27D700-A131-4B85-821A-F6A5A0B67B57}" sibTransId="{035A9B8A-1B27-4195-8676-4322D3952894}"/>
    <dgm:cxn modelId="{9BAA17CD-E2CB-4FCD-8EF1-7065DEFC5E16}" type="presOf" srcId="{B6782228-9F5A-4FE5-B570-DB4FF03F4028}" destId="{CA289445-1E9C-4E98-84AE-F6A280087B69}" srcOrd="0" destOrd="0" presId="urn:microsoft.com/office/officeart/2005/8/layout/radial3"/>
    <dgm:cxn modelId="{442095E8-A66A-4EBD-99D7-78FAD9D415CD}" type="presOf" srcId="{3B1100F0-A014-4A37-BE26-DC73EDABDA2D}" destId="{0900B8DB-8A12-425C-85FC-2C6EB65D4BCF}" srcOrd="0" destOrd="0" presId="urn:microsoft.com/office/officeart/2005/8/layout/radial3"/>
    <dgm:cxn modelId="{AA7F4A5D-2165-42A0-B6F1-40C78B4322B3}" type="presOf" srcId="{80E0B239-0679-4A6C-980E-5E859E14559B}" destId="{520D0121-8583-4F53-B281-08C5AF976459}" srcOrd="0" destOrd="0" presId="urn:microsoft.com/office/officeart/2005/8/layout/radial3"/>
    <dgm:cxn modelId="{BD65E667-5301-4E63-B718-FBBB42B22AA8}" srcId="{D2313C87-C3C1-47DD-AFC4-A5EE939BFDA1}" destId="{FD64F4CD-C89D-47A1-8D50-8A28F54DF1A3}" srcOrd="0" destOrd="0" parTransId="{E5D63E06-02D9-4700-BB00-1E5C4B70FF1C}" sibTransId="{DFB5E90E-75D2-4BF0-B21E-53AFF808D1A9}"/>
    <dgm:cxn modelId="{9F16FA99-8A28-42B8-A803-8B5B6D8151DC}" type="presParOf" srcId="{03C58657-2F53-4DCC-820F-A9C7D6CCDD53}" destId="{B7EEBF90-D85D-4923-AF23-0ED544CBB098}" srcOrd="0" destOrd="0" presId="urn:microsoft.com/office/officeart/2005/8/layout/radial3"/>
    <dgm:cxn modelId="{6314DD2A-2DBC-4BA4-98FA-8B07D92DBC5F}" type="presParOf" srcId="{B7EEBF90-D85D-4923-AF23-0ED544CBB098}" destId="{618FC554-BD82-44E2-A727-71C66F193E09}" srcOrd="0" destOrd="0" presId="urn:microsoft.com/office/officeart/2005/8/layout/radial3"/>
    <dgm:cxn modelId="{2DEE3D79-6024-4F8A-895B-5ED24855BE6E}" type="presParOf" srcId="{B7EEBF90-D85D-4923-AF23-0ED544CBB098}" destId="{E2D33EE0-FD40-4E31-8521-301B0B4DF5F9}" srcOrd="1" destOrd="0" presId="urn:microsoft.com/office/officeart/2005/8/layout/radial3"/>
    <dgm:cxn modelId="{BF0A44FD-6AC0-44E8-A8D1-F25EF5470DA6}" type="presParOf" srcId="{B7EEBF90-D85D-4923-AF23-0ED544CBB098}" destId="{08D7B1DC-D905-4D2E-8BB7-5F5AF6AAABB0}" srcOrd="2" destOrd="0" presId="urn:microsoft.com/office/officeart/2005/8/layout/radial3"/>
    <dgm:cxn modelId="{407B3381-7D36-46D0-894D-538895DB931E}" type="presParOf" srcId="{B7EEBF90-D85D-4923-AF23-0ED544CBB098}" destId="{9841B75C-9D02-4D0B-9B8F-5751CCFA10DD}" srcOrd="3" destOrd="0" presId="urn:microsoft.com/office/officeart/2005/8/layout/radial3"/>
    <dgm:cxn modelId="{E87B6572-BC4C-44F0-9F3C-E537DF034F8F}" type="presParOf" srcId="{B7EEBF90-D85D-4923-AF23-0ED544CBB098}" destId="{CA289445-1E9C-4E98-84AE-F6A280087B69}" srcOrd="4" destOrd="0" presId="urn:microsoft.com/office/officeart/2005/8/layout/radial3"/>
    <dgm:cxn modelId="{C8E83F8A-090B-49FD-8B67-E5FDB5B41DD8}" type="presParOf" srcId="{B7EEBF90-D85D-4923-AF23-0ED544CBB098}" destId="{057D1E24-1E2E-40AC-87C6-F15C27C29079}" srcOrd="5" destOrd="0" presId="urn:microsoft.com/office/officeart/2005/8/layout/radial3"/>
    <dgm:cxn modelId="{CD77BCA3-74AD-4425-B0EA-846A4B94022E}" type="presParOf" srcId="{B7EEBF90-D85D-4923-AF23-0ED544CBB098}" destId="{81C9E4E9-39CA-424A-BFA9-661446EBDAB6}" srcOrd="6" destOrd="0" presId="urn:microsoft.com/office/officeart/2005/8/layout/radial3"/>
    <dgm:cxn modelId="{193F262C-ECB6-4BD3-887A-E1A8675BDCFD}" type="presParOf" srcId="{B7EEBF90-D85D-4923-AF23-0ED544CBB098}" destId="{0900B8DB-8A12-425C-85FC-2C6EB65D4BCF}" srcOrd="7" destOrd="0" presId="urn:microsoft.com/office/officeart/2005/8/layout/radial3"/>
    <dgm:cxn modelId="{6283130F-F5B8-450C-9F9B-4AE4E5EA57FD}" type="presParOf" srcId="{B7EEBF90-D85D-4923-AF23-0ED544CBB098}" destId="{520D0121-8583-4F53-B281-08C5AF976459}" srcOrd="8" destOrd="0" presId="urn:microsoft.com/office/officeart/2005/8/layout/radial3"/>
    <dgm:cxn modelId="{91D6BB24-2777-453E-A965-5A08A47B3BCE}" type="presParOf" srcId="{B7EEBF90-D85D-4923-AF23-0ED544CBB098}" destId="{00CE7B58-C9A9-4FEC-A2A1-2053ADF2F2D5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AFED4-9866-43C3-A94F-55833369F3AE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52882FE2-6A89-4057-BA5A-DFCD61E9D5CB}">
      <dgm:prSet phldrT="[Texto]"/>
      <dgm:spPr>
        <a:solidFill>
          <a:srgbClr val="6699FF"/>
        </a:solidFill>
        <a:ln>
          <a:solidFill>
            <a:srgbClr val="000000"/>
          </a:solidFill>
        </a:ln>
      </dgm:spPr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Mauricio </a:t>
          </a:r>
          <a:r>
            <a:rPr lang="es-ES" dirty="0" err="1" smtClean="0">
              <a:solidFill>
                <a:srgbClr val="000000"/>
              </a:solidFill>
            </a:rPr>
            <a:t>Macri</a:t>
          </a:r>
          <a:endParaRPr lang="es-ES" dirty="0">
            <a:solidFill>
              <a:srgbClr val="000000"/>
            </a:solidFill>
          </a:endParaRPr>
        </a:p>
      </dgm:t>
    </dgm:pt>
    <dgm:pt modelId="{C9E9E7D0-8993-4F40-914D-62CC01A80358}" type="parTrans" cxnId="{51165F42-233D-4A41-881B-2A1B12810A6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60320A5-2BCE-4B67-8A59-4897DBDE1229}" type="sibTrans" cxnId="{51165F42-233D-4A41-881B-2A1B12810A6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4245A26-6B18-446C-B08E-F243BD5CEFE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s-ES" sz="2300" dirty="0" smtClean="0">
              <a:solidFill>
                <a:srgbClr val="000000"/>
              </a:solidFill>
            </a:rPr>
            <a:t>¿Más de lo mismo?</a:t>
          </a:r>
          <a:endParaRPr lang="es-ES" sz="2300" dirty="0">
            <a:solidFill>
              <a:srgbClr val="000000"/>
            </a:solidFill>
          </a:endParaRPr>
        </a:p>
      </dgm:t>
    </dgm:pt>
    <dgm:pt modelId="{6C03423C-D1BC-4143-AF08-ECC3CC7D90D5}" type="parTrans" cxnId="{226DAA5C-A849-4930-80EB-984EF3058645}">
      <dgm:prSet/>
      <dgm:spPr>
        <a:ln>
          <a:solidFill>
            <a:srgbClr val="000000"/>
          </a:solidFill>
        </a:ln>
      </dgm:spPr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348C33C-301C-4E7C-9145-02C93C040D93}" type="sibTrans" cxnId="{226DAA5C-A849-4930-80EB-984EF305864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C577009-97F0-4358-93F1-7899E04BC238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s-ES" sz="2200" dirty="0" smtClean="0">
              <a:solidFill>
                <a:srgbClr val="000000"/>
              </a:solidFill>
            </a:rPr>
            <a:t>Reformas estructurales</a:t>
          </a:r>
          <a:endParaRPr lang="es-ES" sz="2200" dirty="0">
            <a:solidFill>
              <a:srgbClr val="000000"/>
            </a:solidFill>
          </a:endParaRPr>
        </a:p>
      </dgm:t>
    </dgm:pt>
    <dgm:pt modelId="{9A3E7F36-D07D-4980-97FE-C221D39088BC}" type="parTrans" cxnId="{963B983F-BD7A-45D3-BEDA-47908C83D901}">
      <dgm:prSet/>
      <dgm:spPr>
        <a:ln>
          <a:solidFill>
            <a:srgbClr val="000000"/>
          </a:solidFill>
        </a:ln>
      </dgm:spPr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D114C46-DA61-4089-B0B9-D3CFC6961EFC}" type="sibTrans" cxnId="{963B983F-BD7A-45D3-BEDA-47908C83D90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42118B1-6100-4295-A623-A3869D0CCFF1}">
      <dgm:prSet phldrT="[Texto]"/>
      <dgm:spPr>
        <a:solidFill>
          <a:srgbClr val="FFFF99"/>
        </a:solidFill>
        <a:ln>
          <a:solidFill>
            <a:srgbClr val="000000"/>
          </a:solidFill>
        </a:ln>
      </dgm:spPr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Cristina Kirchner</a:t>
          </a:r>
          <a:endParaRPr lang="es-ES" dirty="0">
            <a:solidFill>
              <a:srgbClr val="000000"/>
            </a:solidFill>
          </a:endParaRPr>
        </a:p>
      </dgm:t>
    </dgm:pt>
    <dgm:pt modelId="{292FC20B-E553-4223-9344-E6CB35F674B5}" type="parTrans" cxnId="{1455BCFA-A906-49A3-BACC-D9FD1DFDFC2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89F5E07-2233-40AF-A825-9CBC727EA0BD}" type="sibTrans" cxnId="{1455BCFA-A906-49A3-BACC-D9FD1DFDFC2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112A49F-AC50-4310-9FC3-E78FA2F487CA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s-ES" sz="2300" dirty="0" smtClean="0">
              <a:solidFill>
                <a:srgbClr val="000000"/>
              </a:solidFill>
            </a:rPr>
            <a:t>Volver al pasado</a:t>
          </a:r>
          <a:endParaRPr lang="es-ES" sz="2300" dirty="0">
            <a:solidFill>
              <a:srgbClr val="000000"/>
            </a:solidFill>
          </a:endParaRPr>
        </a:p>
      </dgm:t>
    </dgm:pt>
    <dgm:pt modelId="{A35271E0-CC08-4D65-B01F-EC888D5276BF}" type="parTrans" cxnId="{7268C8E3-FAC0-402E-B0A6-FD4A1AEEF3B5}">
      <dgm:prSet/>
      <dgm:spPr>
        <a:ln>
          <a:solidFill>
            <a:srgbClr val="000000"/>
          </a:solidFill>
        </a:ln>
      </dgm:spPr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B6BAA57-BB74-400F-93EF-D44CD7B1048A}" type="sibTrans" cxnId="{7268C8E3-FAC0-402E-B0A6-FD4A1AEEF3B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D5A69AE-C51A-4C32-860B-E5D44BEEDA9E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s-ES" sz="2300" dirty="0" smtClean="0">
              <a:solidFill>
                <a:srgbClr val="000000"/>
              </a:solidFill>
            </a:rPr>
            <a:t>¿Giro ortodoxo?</a:t>
          </a:r>
          <a:endParaRPr lang="es-ES" sz="2300" dirty="0">
            <a:solidFill>
              <a:srgbClr val="000000"/>
            </a:solidFill>
          </a:endParaRPr>
        </a:p>
      </dgm:t>
    </dgm:pt>
    <dgm:pt modelId="{FDC6A236-D18E-465C-A4F1-CD0B4C458FF9}" type="parTrans" cxnId="{BD023B45-C003-4ECD-832E-E16163F39CBF}">
      <dgm:prSet/>
      <dgm:spPr>
        <a:ln>
          <a:solidFill>
            <a:srgbClr val="000000"/>
          </a:solidFill>
        </a:ln>
      </dgm:spPr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1F59947-20C6-4DDF-9499-EADC97AFA003}" type="sibTrans" cxnId="{BD023B45-C003-4ECD-832E-E16163F39CB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96DAC41-95BA-45D8-ACD3-8906E8CA2C4F}" type="pres">
      <dgm:prSet presAssocID="{085AFED4-9866-43C3-A94F-55833369F3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2365694-EFDB-40B8-AE88-915CF306678E}" type="pres">
      <dgm:prSet presAssocID="{52882FE2-6A89-4057-BA5A-DFCD61E9D5CB}" presName="root" presStyleCnt="0"/>
      <dgm:spPr/>
    </dgm:pt>
    <dgm:pt modelId="{77D04309-29E0-40E8-BE0F-D13D05AE6491}" type="pres">
      <dgm:prSet presAssocID="{52882FE2-6A89-4057-BA5A-DFCD61E9D5CB}" presName="rootComposite" presStyleCnt="0"/>
      <dgm:spPr/>
    </dgm:pt>
    <dgm:pt modelId="{5050DB9C-78B5-425C-B3FD-B861B0A840E8}" type="pres">
      <dgm:prSet presAssocID="{52882FE2-6A89-4057-BA5A-DFCD61E9D5CB}" presName="rootText" presStyleLbl="node1" presStyleIdx="0" presStyleCnt="2"/>
      <dgm:spPr/>
      <dgm:t>
        <a:bodyPr/>
        <a:lstStyle/>
        <a:p>
          <a:endParaRPr lang="es-ES"/>
        </a:p>
      </dgm:t>
    </dgm:pt>
    <dgm:pt modelId="{2D18F33D-D82D-4C45-BCF8-58B79885BE15}" type="pres">
      <dgm:prSet presAssocID="{52882FE2-6A89-4057-BA5A-DFCD61E9D5CB}" presName="rootConnector" presStyleLbl="node1" presStyleIdx="0" presStyleCnt="2"/>
      <dgm:spPr/>
      <dgm:t>
        <a:bodyPr/>
        <a:lstStyle/>
        <a:p>
          <a:endParaRPr lang="es-ES"/>
        </a:p>
      </dgm:t>
    </dgm:pt>
    <dgm:pt modelId="{CD27E593-85E6-4A72-883F-4E3972118C54}" type="pres">
      <dgm:prSet presAssocID="{52882FE2-6A89-4057-BA5A-DFCD61E9D5CB}" presName="childShape" presStyleCnt="0"/>
      <dgm:spPr/>
    </dgm:pt>
    <dgm:pt modelId="{FDF646EF-4CE3-4C26-B3A4-18A7C4B45AF3}" type="pres">
      <dgm:prSet presAssocID="{6C03423C-D1BC-4143-AF08-ECC3CC7D90D5}" presName="Name13" presStyleLbl="parChTrans1D2" presStyleIdx="0" presStyleCnt="4"/>
      <dgm:spPr/>
      <dgm:t>
        <a:bodyPr/>
        <a:lstStyle/>
        <a:p>
          <a:endParaRPr lang="es-ES"/>
        </a:p>
      </dgm:t>
    </dgm:pt>
    <dgm:pt modelId="{66DBA389-80AA-4C89-810F-BCD7F1A1C716}" type="pres">
      <dgm:prSet presAssocID="{04245A26-6B18-446C-B08E-F243BD5CEFE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A63981-D373-4F54-A7D3-576E0C63A05C}" type="pres">
      <dgm:prSet presAssocID="{9A3E7F36-D07D-4980-97FE-C221D39088BC}" presName="Name13" presStyleLbl="parChTrans1D2" presStyleIdx="1" presStyleCnt="4"/>
      <dgm:spPr/>
      <dgm:t>
        <a:bodyPr/>
        <a:lstStyle/>
        <a:p>
          <a:endParaRPr lang="es-ES"/>
        </a:p>
      </dgm:t>
    </dgm:pt>
    <dgm:pt modelId="{AAE4CAE8-7BD0-41E9-9EED-42FDF0C1C6FF}" type="pres">
      <dgm:prSet presAssocID="{8C577009-97F0-4358-93F1-7899E04BC23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6DB089-BC07-4CC8-ADA1-28A283360365}" type="pres">
      <dgm:prSet presAssocID="{F42118B1-6100-4295-A623-A3869D0CCFF1}" presName="root" presStyleCnt="0"/>
      <dgm:spPr/>
    </dgm:pt>
    <dgm:pt modelId="{6AD5D8CF-D1C7-4C3F-9E87-5CB7DD0C3ADD}" type="pres">
      <dgm:prSet presAssocID="{F42118B1-6100-4295-A623-A3869D0CCFF1}" presName="rootComposite" presStyleCnt="0"/>
      <dgm:spPr/>
    </dgm:pt>
    <dgm:pt modelId="{7A08C3FC-68DD-49CD-9B84-2124D166760B}" type="pres">
      <dgm:prSet presAssocID="{F42118B1-6100-4295-A623-A3869D0CCFF1}" presName="rootText" presStyleLbl="node1" presStyleIdx="1" presStyleCnt="2"/>
      <dgm:spPr/>
      <dgm:t>
        <a:bodyPr/>
        <a:lstStyle/>
        <a:p>
          <a:endParaRPr lang="es-ES"/>
        </a:p>
      </dgm:t>
    </dgm:pt>
    <dgm:pt modelId="{659B3C3C-2FE3-4477-AA4D-57BD536EDC81}" type="pres">
      <dgm:prSet presAssocID="{F42118B1-6100-4295-A623-A3869D0CCFF1}" presName="rootConnector" presStyleLbl="node1" presStyleIdx="1" presStyleCnt="2"/>
      <dgm:spPr/>
      <dgm:t>
        <a:bodyPr/>
        <a:lstStyle/>
        <a:p>
          <a:endParaRPr lang="es-ES"/>
        </a:p>
      </dgm:t>
    </dgm:pt>
    <dgm:pt modelId="{A14BDB89-938B-44FD-B6CE-1A1F1F1134AA}" type="pres">
      <dgm:prSet presAssocID="{F42118B1-6100-4295-A623-A3869D0CCFF1}" presName="childShape" presStyleCnt="0"/>
      <dgm:spPr/>
    </dgm:pt>
    <dgm:pt modelId="{34DF6D35-6BA0-4E87-8B63-3ADB3D8DC71A}" type="pres">
      <dgm:prSet presAssocID="{A35271E0-CC08-4D65-B01F-EC888D5276BF}" presName="Name13" presStyleLbl="parChTrans1D2" presStyleIdx="2" presStyleCnt="4"/>
      <dgm:spPr/>
      <dgm:t>
        <a:bodyPr/>
        <a:lstStyle/>
        <a:p>
          <a:endParaRPr lang="es-ES"/>
        </a:p>
      </dgm:t>
    </dgm:pt>
    <dgm:pt modelId="{2AF5FF41-77A5-4D6F-8913-81F869AF3BBA}" type="pres">
      <dgm:prSet presAssocID="{1112A49F-AC50-4310-9FC3-E78FA2F487CA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D4A5F8-6DE0-42FA-9851-A770CAD64E20}" type="pres">
      <dgm:prSet presAssocID="{FDC6A236-D18E-465C-A4F1-CD0B4C458FF9}" presName="Name13" presStyleLbl="parChTrans1D2" presStyleIdx="3" presStyleCnt="4"/>
      <dgm:spPr/>
      <dgm:t>
        <a:bodyPr/>
        <a:lstStyle/>
        <a:p>
          <a:endParaRPr lang="es-ES"/>
        </a:p>
      </dgm:t>
    </dgm:pt>
    <dgm:pt modelId="{E482943F-5566-403D-9726-8E3F95C9CE00}" type="pres">
      <dgm:prSet presAssocID="{5D5A69AE-C51A-4C32-860B-E5D44BEEDA9E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677EFC-F600-4C93-8AFC-F926FF821E6F}" type="presOf" srcId="{52882FE2-6A89-4057-BA5A-DFCD61E9D5CB}" destId="{2D18F33D-D82D-4C45-BCF8-58B79885BE15}" srcOrd="1" destOrd="0" presId="urn:microsoft.com/office/officeart/2005/8/layout/hierarchy3"/>
    <dgm:cxn modelId="{C9915BF2-D811-4FE4-B61B-BDA705E039A1}" type="presOf" srcId="{5D5A69AE-C51A-4C32-860B-E5D44BEEDA9E}" destId="{E482943F-5566-403D-9726-8E3F95C9CE00}" srcOrd="0" destOrd="0" presId="urn:microsoft.com/office/officeart/2005/8/layout/hierarchy3"/>
    <dgm:cxn modelId="{F88DF897-625A-44AB-8CBD-AA3D2BF96FF7}" type="presOf" srcId="{9A3E7F36-D07D-4980-97FE-C221D39088BC}" destId="{98A63981-D373-4F54-A7D3-576E0C63A05C}" srcOrd="0" destOrd="0" presId="urn:microsoft.com/office/officeart/2005/8/layout/hierarchy3"/>
    <dgm:cxn modelId="{04C5E06D-31F6-4267-B95D-BB3C76FE777C}" type="presOf" srcId="{8C577009-97F0-4358-93F1-7899E04BC238}" destId="{AAE4CAE8-7BD0-41E9-9EED-42FDF0C1C6FF}" srcOrd="0" destOrd="0" presId="urn:microsoft.com/office/officeart/2005/8/layout/hierarchy3"/>
    <dgm:cxn modelId="{E97C1496-AA15-48E4-8A2F-D18856F38D40}" type="presOf" srcId="{04245A26-6B18-446C-B08E-F243BD5CEFEF}" destId="{66DBA389-80AA-4C89-810F-BCD7F1A1C716}" srcOrd="0" destOrd="0" presId="urn:microsoft.com/office/officeart/2005/8/layout/hierarchy3"/>
    <dgm:cxn modelId="{3C2661FE-E7E4-4909-8873-DA1AA0AAEB52}" type="presOf" srcId="{52882FE2-6A89-4057-BA5A-DFCD61E9D5CB}" destId="{5050DB9C-78B5-425C-B3FD-B861B0A840E8}" srcOrd="0" destOrd="0" presId="urn:microsoft.com/office/officeart/2005/8/layout/hierarchy3"/>
    <dgm:cxn modelId="{7268C8E3-FAC0-402E-B0A6-FD4A1AEEF3B5}" srcId="{F42118B1-6100-4295-A623-A3869D0CCFF1}" destId="{1112A49F-AC50-4310-9FC3-E78FA2F487CA}" srcOrd="0" destOrd="0" parTransId="{A35271E0-CC08-4D65-B01F-EC888D5276BF}" sibTransId="{6B6BAA57-BB74-400F-93EF-D44CD7B1048A}"/>
    <dgm:cxn modelId="{963B983F-BD7A-45D3-BEDA-47908C83D901}" srcId="{52882FE2-6A89-4057-BA5A-DFCD61E9D5CB}" destId="{8C577009-97F0-4358-93F1-7899E04BC238}" srcOrd="1" destOrd="0" parTransId="{9A3E7F36-D07D-4980-97FE-C221D39088BC}" sibTransId="{5D114C46-DA61-4089-B0B9-D3CFC6961EFC}"/>
    <dgm:cxn modelId="{54662963-BCEA-4865-80A3-73D25FC52A4D}" type="presOf" srcId="{A35271E0-CC08-4D65-B01F-EC888D5276BF}" destId="{34DF6D35-6BA0-4E87-8B63-3ADB3D8DC71A}" srcOrd="0" destOrd="0" presId="urn:microsoft.com/office/officeart/2005/8/layout/hierarchy3"/>
    <dgm:cxn modelId="{BC0A9F01-2FFB-40D1-84A1-902B4E1C12FE}" type="presOf" srcId="{F42118B1-6100-4295-A623-A3869D0CCFF1}" destId="{659B3C3C-2FE3-4477-AA4D-57BD536EDC81}" srcOrd="1" destOrd="0" presId="urn:microsoft.com/office/officeart/2005/8/layout/hierarchy3"/>
    <dgm:cxn modelId="{07C57C94-CED3-480E-BCF5-D5BA26FC950D}" type="presOf" srcId="{FDC6A236-D18E-465C-A4F1-CD0B4C458FF9}" destId="{0AD4A5F8-6DE0-42FA-9851-A770CAD64E20}" srcOrd="0" destOrd="0" presId="urn:microsoft.com/office/officeart/2005/8/layout/hierarchy3"/>
    <dgm:cxn modelId="{1455BCFA-A906-49A3-BACC-D9FD1DFDFC24}" srcId="{085AFED4-9866-43C3-A94F-55833369F3AE}" destId="{F42118B1-6100-4295-A623-A3869D0CCFF1}" srcOrd="1" destOrd="0" parTransId="{292FC20B-E553-4223-9344-E6CB35F674B5}" sibTransId="{F89F5E07-2233-40AF-A825-9CBC727EA0BD}"/>
    <dgm:cxn modelId="{51165F42-233D-4A41-881B-2A1B12810A6E}" srcId="{085AFED4-9866-43C3-A94F-55833369F3AE}" destId="{52882FE2-6A89-4057-BA5A-DFCD61E9D5CB}" srcOrd="0" destOrd="0" parTransId="{C9E9E7D0-8993-4F40-914D-62CC01A80358}" sibTransId="{860320A5-2BCE-4B67-8A59-4897DBDE1229}"/>
    <dgm:cxn modelId="{BD023B45-C003-4ECD-832E-E16163F39CBF}" srcId="{F42118B1-6100-4295-A623-A3869D0CCFF1}" destId="{5D5A69AE-C51A-4C32-860B-E5D44BEEDA9E}" srcOrd="1" destOrd="0" parTransId="{FDC6A236-D18E-465C-A4F1-CD0B4C458FF9}" sibTransId="{C1F59947-20C6-4DDF-9499-EADC97AFA003}"/>
    <dgm:cxn modelId="{1AD6CF16-60F0-45F5-95C7-7D4598CC87F3}" type="presOf" srcId="{F42118B1-6100-4295-A623-A3869D0CCFF1}" destId="{7A08C3FC-68DD-49CD-9B84-2124D166760B}" srcOrd="0" destOrd="0" presId="urn:microsoft.com/office/officeart/2005/8/layout/hierarchy3"/>
    <dgm:cxn modelId="{EB98E276-E40F-4DB5-A978-02C5B7FD0240}" type="presOf" srcId="{1112A49F-AC50-4310-9FC3-E78FA2F487CA}" destId="{2AF5FF41-77A5-4D6F-8913-81F869AF3BBA}" srcOrd="0" destOrd="0" presId="urn:microsoft.com/office/officeart/2005/8/layout/hierarchy3"/>
    <dgm:cxn modelId="{5E154F03-49E7-4BD9-BC64-F3DAFAF0B9F7}" type="presOf" srcId="{6C03423C-D1BC-4143-AF08-ECC3CC7D90D5}" destId="{FDF646EF-4CE3-4C26-B3A4-18A7C4B45AF3}" srcOrd="0" destOrd="0" presId="urn:microsoft.com/office/officeart/2005/8/layout/hierarchy3"/>
    <dgm:cxn modelId="{226DAA5C-A849-4930-80EB-984EF3058645}" srcId="{52882FE2-6A89-4057-BA5A-DFCD61E9D5CB}" destId="{04245A26-6B18-446C-B08E-F243BD5CEFEF}" srcOrd="0" destOrd="0" parTransId="{6C03423C-D1BC-4143-AF08-ECC3CC7D90D5}" sibTransId="{B348C33C-301C-4E7C-9145-02C93C040D93}"/>
    <dgm:cxn modelId="{27B592B6-2D85-4FC5-A1B5-120773D01CB7}" type="presOf" srcId="{085AFED4-9866-43C3-A94F-55833369F3AE}" destId="{D96DAC41-95BA-45D8-ACD3-8906E8CA2C4F}" srcOrd="0" destOrd="0" presId="urn:microsoft.com/office/officeart/2005/8/layout/hierarchy3"/>
    <dgm:cxn modelId="{8FE4C95D-1ACF-4579-B410-171357812C5F}" type="presParOf" srcId="{D96DAC41-95BA-45D8-ACD3-8906E8CA2C4F}" destId="{A2365694-EFDB-40B8-AE88-915CF306678E}" srcOrd="0" destOrd="0" presId="urn:microsoft.com/office/officeart/2005/8/layout/hierarchy3"/>
    <dgm:cxn modelId="{5C27313B-7378-496C-96F6-0762CAE18537}" type="presParOf" srcId="{A2365694-EFDB-40B8-AE88-915CF306678E}" destId="{77D04309-29E0-40E8-BE0F-D13D05AE6491}" srcOrd="0" destOrd="0" presId="urn:microsoft.com/office/officeart/2005/8/layout/hierarchy3"/>
    <dgm:cxn modelId="{B4E2D549-F170-49C4-AB7E-A718BFE6526F}" type="presParOf" srcId="{77D04309-29E0-40E8-BE0F-D13D05AE6491}" destId="{5050DB9C-78B5-425C-B3FD-B861B0A840E8}" srcOrd="0" destOrd="0" presId="urn:microsoft.com/office/officeart/2005/8/layout/hierarchy3"/>
    <dgm:cxn modelId="{F0B31FA6-7A58-4028-99FA-94BE9D10C350}" type="presParOf" srcId="{77D04309-29E0-40E8-BE0F-D13D05AE6491}" destId="{2D18F33D-D82D-4C45-BCF8-58B79885BE15}" srcOrd="1" destOrd="0" presId="urn:microsoft.com/office/officeart/2005/8/layout/hierarchy3"/>
    <dgm:cxn modelId="{62C2B404-32ED-40BC-B921-30B411796201}" type="presParOf" srcId="{A2365694-EFDB-40B8-AE88-915CF306678E}" destId="{CD27E593-85E6-4A72-883F-4E3972118C54}" srcOrd="1" destOrd="0" presId="urn:microsoft.com/office/officeart/2005/8/layout/hierarchy3"/>
    <dgm:cxn modelId="{EB3A8E00-191A-40E9-AB54-4111C5408EFF}" type="presParOf" srcId="{CD27E593-85E6-4A72-883F-4E3972118C54}" destId="{FDF646EF-4CE3-4C26-B3A4-18A7C4B45AF3}" srcOrd="0" destOrd="0" presId="urn:microsoft.com/office/officeart/2005/8/layout/hierarchy3"/>
    <dgm:cxn modelId="{84A89D6C-03AC-4872-AE53-C31059FFA379}" type="presParOf" srcId="{CD27E593-85E6-4A72-883F-4E3972118C54}" destId="{66DBA389-80AA-4C89-810F-BCD7F1A1C716}" srcOrd="1" destOrd="0" presId="urn:microsoft.com/office/officeart/2005/8/layout/hierarchy3"/>
    <dgm:cxn modelId="{68B4908B-40AA-4EC0-A400-C223CEC85B41}" type="presParOf" srcId="{CD27E593-85E6-4A72-883F-4E3972118C54}" destId="{98A63981-D373-4F54-A7D3-576E0C63A05C}" srcOrd="2" destOrd="0" presId="urn:microsoft.com/office/officeart/2005/8/layout/hierarchy3"/>
    <dgm:cxn modelId="{942CE8C6-A72D-481A-BFE1-6913B4DF2095}" type="presParOf" srcId="{CD27E593-85E6-4A72-883F-4E3972118C54}" destId="{AAE4CAE8-7BD0-41E9-9EED-42FDF0C1C6FF}" srcOrd="3" destOrd="0" presId="urn:microsoft.com/office/officeart/2005/8/layout/hierarchy3"/>
    <dgm:cxn modelId="{DDD6B6C9-21D7-4D49-8DB0-4F6309F0C859}" type="presParOf" srcId="{D96DAC41-95BA-45D8-ACD3-8906E8CA2C4F}" destId="{9D6DB089-BC07-4CC8-ADA1-28A283360365}" srcOrd="1" destOrd="0" presId="urn:microsoft.com/office/officeart/2005/8/layout/hierarchy3"/>
    <dgm:cxn modelId="{886CD3AD-1361-409F-ABE8-C9EE69EAF607}" type="presParOf" srcId="{9D6DB089-BC07-4CC8-ADA1-28A283360365}" destId="{6AD5D8CF-D1C7-4C3F-9E87-5CB7DD0C3ADD}" srcOrd="0" destOrd="0" presId="urn:microsoft.com/office/officeart/2005/8/layout/hierarchy3"/>
    <dgm:cxn modelId="{8C6A33FD-51D4-4CAD-8C2D-5123C31527B3}" type="presParOf" srcId="{6AD5D8CF-D1C7-4C3F-9E87-5CB7DD0C3ADD}" destId="{7A08C3FC-68DD-49CD-9B84-2124D166760B}" srcOrd="0" destOrd="0" presId="urn:microsoft.com/office/officeart/2005/8/layout/hierarchy3"/>
    <dgm:cxn modelId="{E26436C1-083D-419A-B3EA-F364114ED585}" type="presParOf" srcId="{6AD5D8CF-D1C7-4C3F-9E87-5CB7DD0C3ADD}" destId="{659B3C3C-2FE3-4477-AA4D-57BD536EDC81}" srcOrd="1" destOrd="0" presId="urn:microsoft.com/office/officeart/2005/8/layout/hierarchy3"/>
    <dgm:cxn modelId="{0A59721A-4209-41FA-9595-5D6341FFDF54}" type="presParOf" srcId="{9D6DB089-BC07-4CC8-ADA1-28A283360365}" destId="{A14BDB89-938B-44FD-B6CE-1A1F1F1134AA}" srcOrd="1" destOrd="0" presId="urn:microsoft.com/office/officeart/2005/8/layout/hierarchy3"/>
    <dgm:cxn modelId="{7DF5B37C-4ACD-4A80-B14E-7DCC3915B78F}" type="presParOf" srcId="{A14BDB89-938B-44FD-B6CE-1A1F1F1134AA}" destId="{34DF6D35-6BA0-4E87-8B63-3ADB3D8DC71A}" srcOrd="0" destOrd="0" presId="urn:microsoft.com/office/officeart/2005/8/layout/hierarchy3"/>
    <dgm:cxn modelId="{FDC03B02-78E6-4F60-A41D-078D5E13DD6D}" type="presParOf" srcId="{A14BDB89-938B-44FD-B6CE-1A1F1F1134AA}" destId="{2AF5FF41-77A5-4D6F-8913-81F869AF3BBA}" srcOrd="1" destOrd="0" presId="urn:microsoft.com/office/officeart/2005/8/layout/hierarchy3"/>
    <dgm:cxn modelId="{70F00BBC-4DC5-425A-A10E-39B114DA91A1}" type="presParOf" srcId="{A14BDB89-938B-44FD-B6CE-1A1F1F1134AA}" destId="{0AD4A5F8-6DE0-42FA-9851-A770CAD64E20}" srcOrd="2" destOrd="0" presId="urn:microsoft.com/office/officeart/2005/8/layout/hierarchy3"/>
    <dgm:cxn modelId="{5BAA5A59-01EB-4690-812C-9D1C8168E7DD}" type="presParOf" srcId="{A14BDB89-938B-44FD-B6CE-1A1F1F1134AA}" destId="{E482943F-5566-403D-9726-8E3F95C9CE00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FC554-BD82-44E2-A727-71C66F193E09}">
      <dsp:nvSpPr>
        <dsp:cNvPr id="0" name=""/>
        <dsp:cNvSpPr/>
      </dsp:nvSpPr>
      <dsp:spPr>
        <a:xfrm>
          <a:off x="2682593" y="1163073"/>
          <a:ext cx="2825470" cy="2825470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Pacto de Gobernabilidad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-Cambiemos-</a:t>
          </a:r>
          <a:endParaRPr lang="es-ES" sz="2000" kern="1200" dirty="0"/>
        </a:p>
      </dsp:txBody>
      <dsp:txXfrm>
        <a:off x="3096374" y="1576854"/>
        <a:ext cx="1997908" cy="1997908"/>
      </dsp:txXfrm>
    </dsp:sp>
    <dsp:sp modelId="{E2D33EE0-FD40-4E31-8521-301B0B4DF5F9}">
      <dsp:nvSpPr>
        <dsp:cNvPr id="0" name=""/>
        <dsp:cNvSpPr/>
      </dsp:nvSpPr>
      <dsp:spPr>
        <a:xfrm>
          <a:off x="3375248" y="21672"/>
          <a:ext cx="1412735" cy="1412735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G6</a:t>
          </a:r>
        </a:p>
      </dsp:txBody>
      <dsp:txXfrm>
        <a:off x="3582138" y="228562"/>
        <a:ext cx="998955" cy="998955"/>
      </dsp:txXfrm>
    </dsp:sp>
    <dsp:sp modelId="{08D7B1DC-D905-4D2E-8BB7-5F5AF6AAABB0}">
      <dsp:nvSpPr>
        <dsp:cNvPr id="0" name=""/>
        <dsp:cNvSpPr/>
      </dsp:nvSpPr>
      <dsp:spPr>
        <a:xfrm>
          <a:off x="4572656" y="458767"/>
          <a:ext cx="1412735" cy="1412735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Iglesia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DAIA</a:t>
          </a:r>
          <a:endParaRPr lang="es-ES" sz="1600" b="1" kern="1200" dirty="0"/>
        </a:p>
      </dsp:txBody>
      <dsp:txXfrm>
        <a:off x="4779546" y="665657"/>
        <a:ext cx="998955" cy="998955"/>
      </dsp:txXfrm>
    </dsp:sp>
    <dsp:sp modelId="{9841B75C-9D02-4D0B-9B8F-5751CCFA10DD}">
      <dsp:nvSpPr>
        <dsp:cNvPr id="0" name=""/>
        <dsp:cNvSpPr/>
      </dsp:nvSpPr>
      <dsp:spPr>
        <a:xfrm>
          <a:off x="5202487" y="1549666"/>
          <a:ext cx="1412735" cy="1412735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CIARA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CEC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/>
            <a:t>Coniagro</a:t>
          </a:r>
          <a:endParaRPr lang="es-ES" sz="1600" b="1" kern="1200" dirty="0"/>
        </a:p>
      </dsp:txBody>
      <dsp:txXfrm>
        <a:off x="5409377" y="1756556"/>
        <a:ext cx="998955" cy="998955"/>
      </dsp:txXfrm>
    </dsp:sp>
    <dsp:sp modelId="{CA289445-1E9C-4E98-84AE-F6A280087B69}">
      <dsp:nvSpPr>
        <dsp:cNvPr id="0" name=""/>
        <dsp:cNvSpPr/>
      </dsp:nvSpPr>
      <dsp:spPr>
        <a:xfrm>
          <a:off x="4983749" y="2790192"/>
          <a:ext cx="1412735" cy="1412735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Bolsa de Cereales de Rosario</a:t>
          </a:r>
        </a:p>
      </dsp:txBody>
      <dsp:txXfrm>
        <a:off x="5190639" y="2997082"/>
        <a:ext cx="998955" cy="998955"/>
      </dsp:txXfrm>
    </dsp:sp>
    <dsp:sp modelId="{057D1E24-1E2E-40AC-87C6-F15C27C29079}">
      <dsp:nvSpPr>
        <dsp:cNvPr id="0" name=""/>
        <dsp:cNvSpPr/>
      </dsp:nvSpPr>
      <dsp:spPr>
        <a:xfrm>
          <a:off x="4018792" y="3599887"/>
          <a:ext cx="1412735" cy="1412735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/>
            <a:t>Urtubey</a:t>
          </a:r>
          <a:endParaRPr lang="es-E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/>
            <a:t>Scioli</a:t>
          </a:r>
          <a:endParaRPr lang="es-E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/>
            <a:t>Pichetto</a:t>
          </a:r>
          <a:endParaRPr lang="es-E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/>
            <a:t>Stolbizer</a:t>
          </a:r>
          <a:endParaRPr lang="es-ES" sz="1600" b="1" kern="1200" dirty="0"/>
        </a:p>
      </dsp:txBody>
      <dsp:txXfrm>
        <a:off x="4225682" y="3806777"/>
        <a:ext cx="998955" cy="998955"/>
      </dsp:txXfrm>
    </dsp:sp>
    <dsp:sp modelId="{81C9E4E9-39CA-424A-BFA9-661446EBDAB6}">
      <dsp:nvSpPr>
        <dsp:cNvPr id="0" name=""/>
        <dsp:cNvSpPr/>
      </dsp:nvSpPr>
      <dsp:spPr>
        <a:xfrm>
          <a:off x="2763658" y="3599887"/>
          <a:ext cx="1403679" cy="1412735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Foro </a:t>
          </a:r>
          <a:r>
            <a:rPr lang="es-ES" sz="1400" b="1" kern="1200" dirty="0" err="1" smtClean="0"/>
            <a:t>Converg</a:t>
          </a:r>
          <a:r>
            <a:rPr lang="es-ES" sz="1400" b="1" kern="1200" dirty="0" smtClean="0"/>
            <a:t>. Empresarial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UIPBA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CAME</a:t>
          </a:r>
          <a:endParaRPr lang="es-ES" sz="1600" b="1" kern="1200" dirty="0"/>
        </a:p>
      </dsp:txBody>
      <dsp:txXfrm>
        <a:off x="2969222" y="3806777"/>
        <a:ext cx="992551" cy="998955"/>
      </dsp:txXfrm>
    </dsp:sp>
    <dsp:sp modelId="{0900B8DB-8A12-425C-85FC-2C6EB65D4BCF}">
      <dsp:nvSpPr>
        <dsp:cNvPr id="0" name=""/>
        <dsp:cNvSpPr/>
      </dsp:nvSpPr>
      <dsp:spPr>
        <a:xfrm>
          <a:off x="1794173" y="2790192"/>
          <a:ext cx="1412735" cy="1412735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Solá</a:t>
          </a:r>
          <a:endParaRPr lang="es-ES" sz="1600" kern="1200" dirty="0"/>
        </a:p>
      </dsp:txBody>
      <dsp:txXfrm>
        <a:off x="2001063" y="2997082"/>
        <a:ext cx="998955" cy="998955"/>
      </dsp:txXfrm>
    </dsp:sp>
    <dsp:sp modelId="{520D0121-8583-4F53-B281-08C5AF976459}">
      <dsp:nvSpPr>
        <dsp:cNvPr id="0" name=""/>
        <dsp:cNvSpPr/>
      </dsp:nvSpPr>
      <dsp:spPr>
        <a:xfrm>
          <a:off x="1575434" y="1549666"/>
          <a:ext cx="1412735" cy="1412735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Lavagna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CGT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1782324" y="1756556"/>
        <a:ext cx="998955" cy="998955"/>
      </dsp:txXfrm>
    </dsp:sp>
    <dsp:sp modelId="{00CE7B58-C9A9-4FEC-A2A1-2053ADF2F2D5}">
      <dsp:nvSpPr>
        <dsp:cNvPr id="0" name=""/>
        <dsp:cNvSpPr/>
      </dsp:nvSpPr>
      <dsp:spPr>
        <a:xfrm>
          <a:off x="2205266" y="458767"/>
          <a:ext cx="1412735" cy="1412735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Cristina Kirchner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Massa</a:t>
          </a:r>
        </a:p>
      </dsp:txBody>
      <dsp:txXfrm>
        <a:off x="2412156" y="665657"/>
        <a:ext cx="998955" cy="998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0DB9C-78B5-425C-B3FD-B861B0A840E8}">
      <dsp:nvSpPr>
        <dsp:cNvPr id="0" name=""/>
        <dsp:cNvSpPr/>
      </dsp:nvSpPr>
      <dsp:spPr>
        <a:xfrm>
          <a:off x="1569870" y="874"/>
          <a:ext cx="2220961" cy="1110480"/>
        </a:xfrm>
        <a:prstGeom prst="roundRect">
          <a:avLst>
            <a:gd name="adj" fmla="val 10000"/>
          </a:avLst>
        </a:prstGeom>
        <a:solidFill>
          <a:srgbClr val="6699FF"/>
        </a:solidFill>
        <a:ln w="1587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rgbClr val="000000"/>
              </a:solidFill>
            </a:rPr>
            <a:t>Mauricio </a:t>
          </a:r>
          <a:r>
            <a:rPr lang="es-ES" sz="3600" kern="1200" dirty="0" err="1" smtClean="0">
              <a:solidFill>
                <a:srgbClr val="000000"/>
              </a:solidFill>
            </a:rPr>
            <a:t>Macri</a:t>
          </a:r>
          <a:endParaRPr lang="es-ES" sz="3600" kern="1200" dirty="0">
            <a:solidFill>
              <a:srgbClr val="000000"/>
            </a:solidFill>
          </a:endParaRPr>
        </a:p>
      </dsp:txBody>
      <dsp:txXfrm>
        <a:off x="1602395" y="33399"/>
        <a:ext cx="2155911" cy="1045430"/>
      </dsp:txXfrm>
    </dsp:sp>
    <dsp:sp modelId="{FDF646EF-4CE3-4C26-B3A4-18A7C4B45AF3}">
      <dsp:nvSpPr>
        <dsp:cNvPr id="0" name=""/>
        <dsp:cNvSpPr/>
      </dsp:nvSpPr>
      <dsp:spPr>
        <a:xfrm>
          <a:off x="1791966" y="1111355"/>
          <a:ext cx="222096" cy="832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860"/>
              </a:lnTo>
              <a:lnTo>
                <a:pt x="222096" y="832860"/>
              </a:lnTo>
            </a:path>
          </a:pathLst>
        </a:custGeom>
        <a:noFill/>
        <a:ln w="1587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BA389-80AA-4C89-810F-BCD7F1A1C716}">
      <dsp:nvSpPr>
        <dsp:cNvPr id="0" name=""/>
        <dsp:cNvSpPr/>
      </dsp:nvSpPr>
      <dsp:spPr>
        <a:xfrm>
          <a:off x="2014062" y="1388975"/>
          <a:ext cx="1776769" cy="111048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rgbClr val="000000"/>
              </a:solidFill>
            </a:rPr>
            <a:t>¿Más de lo mismo?</a:t>
          </a:r>
          <a:endParaRPr lang="es-ES" sz="2300" kern="1200" dirty="0">
            <a:solidFill>
              <a:srgbClr val="000000"/>
            </a:solidFill>
          </a:endParaRPr>
        </a:p>
      </dsp:txBody>
      <dsp:txXfrm>
        <a:off x="2046587" y="1421500"/>
        <a:ext cx="1711719" cy="1045430"/>
      </dsp:txXfrm>
    </dsp:sp>
    <dsp:sp modelId="{98A63981-D373-4F54-A7D3-576E0C63A05C}">
      <dsp:nvSpPr>
        <dsp:cNvPr id="0" name=""/>
        <dsp:cNvSpPr/>
      </dsp:nvSpPr>
      <dsp:spPr>
        <a:xfrm>
          <a:off x="1791966" y="1111355"/>
          <a:ext cx="222096" cy="2220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0961"/>
              </a:lnTo>
              <a:lnTo>
                <a:pt x="222096" y="2220961"/>
              </a:lnTo>
            </a:path>
          </a:pathLst>
        </a:custGeom>
        <a:noFill/>
        <a:ln w="1587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4CAE8-7BD0-41E9-9EED-42FDF0C1C6FF}">
      <dsp:nvSpPr>
        <dsp:cNvPr id="0" name=""/>
        <dsp:cNvSpPr/>
      </dsp:nvSpPr>
      <dsp:spPr>
        <a:xfrm>
          <a:off x="2014062" y="2777076"/>
          <a:ext cx="1776769" cy="111048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000000"/>
              </a:solidFill>
            </a:rPr>
            <a:t>Reformas estructurales</a:t>
          </a:r>
          <a:endParaRPr lang="es-ES" sz="2200" kern="1200" dirty="0">
            <a:solidFill>
              <a:srgbClr val="000000"/>
            </a:solidFill>
          </a:endParaRPr>
        </a:p>
      </dsp:txBody>
      <dsp:txXfrm>
        <a:off x="2046587" y="2809601"/>
        <a:ext cx="1711719" cy="1045430"/>
      </dsp:txXfrm>
    </dsp:sp>
    <dsp:sp modelId="{7A08C3FC-68DD-49CD-9B84-2124D166760B}">
      <dsp:nvSpPr>
        <dsp:cNvPr id="0" name=""/>
        <dsp:cNvSpPr/>
      </dsp:nvSpPr>
      <dsp:spPr>
        <a:xfrm>
          <a:off x="4346072" y="874"/>
          <a:ext cx="2220961" cy="1110480"/>
        </a:xfrm>
        <a:prstGeom prst="roundRect">
          <a:avLst>
            <a:gd name="adj" fmla="val 10000"/>
          </a:avLst>
        </a:prstGeom>
        <a:solidFill>
          <a:srgbClr val="FFFF99"/>
        </a:solidFill>
        <a:ln w="1587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rgbClr val="000000"/>
              </a:solidFill>
            </a:rPr>
            <a:t>Cristina Kirchner</a:t>
          </a:r>
          <a:endParaRPr lang="es-ES" sz="3600" kern="1200" dirty="0">
            <a:solidFill>
              <a:srgbClr val="000000"/>
            </a:solidFill>
          </a:endParaRPr>
        </a:p>
      </dsp:txBody>
      <dsp:txXfrm>
        <a:off x="4378597" y="33399"/>
        <a:ext cx="2155911" cy="1045430"/>
      </dsp:txXfrm>
    </dsp:sp>
    <dsp:sp modelId="{34DF6D35-6BA0-4E87-8B63-3ADB3D8DC71A}">
      <dsp:nvSpPr>
        <dsp:cNvPr id="0" name=""/>
        <dsp:cNvSpPr/>
      </dsp:nvSpPr>
      <dsp:spPr>
        <a:xfrm>
          <a:off x="4568168" y="1111355"/>
          <a:ext cx="222096" cy="832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860"/>
              </a:lnTo>
              <a:lnTo>
                <a:pt x="222096" y="832860"/>
              </a:lnTo>
            </a:path>
          </a:pathLst>
        </a:custGeom>
        <a:noFill/>
        <a:ln w="1587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5FF41-77A5-4D6F-8913-81F869AF3BBA}">
      <dsp:nvSpPr>
        <dsp:cNvPr id="0" name=""/>
        <dsp:cNvSpPr/>
      </dsp:nvSpPr>
      <dsp:spPr>
        <a:xfrm>
          <a:off x="4790264" y="1388975"/>
          <a:ext cx="1776769" cy="111048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rgbClr val="000000"/>
              </a:solidFill>
            </a:rPr>
            <a:t>Volver al pasado</a:t>
          </a:r>
          <a:endParaRPr lang="es-ES" sz="2300" kern="1200" dirty="0">
            <a:solidFill>
              <a:srgbClr val="000000"/>
            </a:solidFill>
          </a:endParaRPr>
        </a:p>
      </dsp:txBody>
      <dsp:txXfrm>
        <a:off x="4822789" y="1421500"/>
        <a:ext cx="1711719" cy="1045430"/>
      </dsp:txXfrm>
    </dsp:sp>
    <dsp:sp modelId="{0AD4A5F8-6DE0-42FA-9851-A770CAD64E20}">
      <dsp:nvSpPr>
        <dsp:cNvPr id="0" name=""/>
        <dsp:cNvSpPr/>
      </dsp:nvSpPr>
      <dsp:spPr>
        <a:xfrm>
          <a:off x="4568168" y="1111355"/>
          <a:ext cx="222096" cy="2220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0961"/>
              </a:lnTo>
              <a:lnTo>
                <a:pt x="222096" y="2220961"/>
              </a:lnTo>
            </a:path>
          </a:pathLst>
        </a:custGeom>
        <a:noFill/>
        <a:ln w="1587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2943F-5566-403D-9726-8E3F95C9CE00}">
      <dsp:nvSpPr>
        <dsp:cNvPr id="0" name=""/>
        <dsp:cNvSpPr/>
      </dsp:nvSpPr>
      <dsp:spPr>
        <a:xfrm>
          <a:off x="4790264" y="2777076"/>
          <a:ext cx="1776769" cy="111048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rgbClr val="000000"/>
              </a:solidFill>
            </a:rPr>
            <a:t>¿Giro ortodoxo?</a:t>
          </a:r>
          <a:endParaRPr lang="es-ES" sz="2300" kern="1200" dirty="0">
            <a:solidFill>
              <a:srgbClr val="000000"/>
            </a:solidFill>
          </a:endParaRPr>
        </a:p>
      </dsp:txBody>
      <dsp:txXfrm>
        <a:off x="4822789" y="2809601"/>
        <a:ext cx="1711719" cy="1045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0.07143</cdr:x>
      <cdr:y>0.45624</cdr:y>
    </cdr:from>
    <cdr:to>
      <cdr:x>0.947</cdr:x>
      <cdr:y>0.45624</cdr:y>
    </cdr:to>
    <cdr:cxnSp macro="">
      <cdr:nvCxnSpPr>
        <cdr:cNvPr id="3" name="Conector recto 2"/>
        <cdr:cNvCxnSpPr/>
      </cdr:nvCxnSpPr>
      <cdr:spPr>
        <a:xfrm xmlns:a="http://schemas.openxmlformats.org/drawingml/2006/main">
          <a:off x="558062" y="2004013"/>
          <a:ext cx="684076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0.53226</cdr:x>
      <cdr:y>0.12837</cdr:y>
    </cdr:from>
    <cdr:to>
      <cdr:x>0.63364</cdr:x>
      <cdr:y>0.21033</cdr:y>
    </cdr:to>
    <cdr:sp macro="" textlink="">
      <cdr:nvSpPr>
        <cdr:cNvPr id="5" name="CuadroTexto 4"/>
        <cdr:cNvSpPr txBox="1"/>
      </cdr:nvSpPr>
      <cdr:spPr>
        <a:xfrm xmlns:a="http://schemas.openxmlformats.org/drawingml/2006/main">
          <a:off x="4158462" y="563853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1400" b="0" dirty="0" smtClean="0"/>
            <a:t>Corea</a:t>
          </a:r>
          <a:endParaRPr lang="es-AR" sz="1400" b="0" dirty="0"/>
        </a:p>
      </cdr:txBody>
    </cdr:sp>
  </cdr:relSizeAnchor>
  <cdr:relSizeAnchor xmlns:cdr="http://schemas.openxmlformats.org/drawingml/2006/chartDrawing">
    <cdr:from>
      <cdr:x>0.44931</cdr:x>
      <cdr:y>0.2779</cdr:y>
    </cdr:from>
    <cdr:to>
      <cdr:x>0.55069</cdr:x>
      <cdr:y>0.34208</cdr:y>
    </cdr:to>
    <cdr:sp macro="" textlink="">
      <cdr:nvSpPr>
        <cdr:cNvPr id="6" name="CuadroTexto 5"/>
        <cdr:cNvSpPr txBox="1"/>
      </cdr:nvSpPr>
      <cdr:spPr>
        <a:xfrm xmlns:a="http://schemas.openxmlformats.org/drawingml/2006/main">
          <a:off x="3510390" y="1220675"/>
          <a:ext cx="792088" cy="281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dirty="0" smtClean="0"/>
            <a:t>Polonia</a:t>
          </a:r>
          <a:endParaRPr lang="es-AR" sz="1400" dirty="0"/>
        </a:p>
      </cdr:txBody>
    </cdr:sp>
  </cdr:relSizeAnchor>
  <cdr:relSizeAnchor xmlns:cdr="http://schemas.openxmlformats.org/drawingml/2006/chartDrawing">
    <cdr:from>
      <cdr:x>0.48618</cdr:x>
      <cdr:y>0.34148</cdr:y>
    </cdr:from>
    <cdr:to>
      <cdr:x>0.62903</cdr:x>
      <cdr:y>0.40706</cdr:y>
    </cdr:to>
    <cdr:sp macro="" textlink="">
      <cdr:nvSpPr>
        <cdr:cNvPr id="7" name="CuadroTexto 6"/>
        <cdr:cNvSpPr txBox="1"/>
      </cdr:nvSpPr>
      <cdr:spPr>
        <a:xfrm xmlns:a="http://schemas.openxmlformats.org/drawingml/2006/main">
          <a:off x="3798422" y="1499957"/>
          <a:ext cx="11161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dirty="0" smtClean="0"/>
            <a:t>Chile</a:t>
          </a:r>
          <a:endParaRPr lang="es-AR" sz="1400" dirty="0"/>
        </a:p>
      </cdr:txBody>
    </cdr:sp>
  </cdr:relSizeAnchor>
  <cdr:relSizeAnchor xmlns:cdr="http://schemas.openxmlformats.org/drawingml/2006/chartDrawing">
    <cdr:from>
      <cdr:x>0.83641</cdr:x>
      <cdr:y>0.48019</cdr:y>
    </cdr:from>
    <cdr:to>
      <cdr:x>0.9647</cdr:x>
      <cdr:y>0.56757</cdr:y>
    </cdr:to>
    <cdr:sp macro="" textlink="">
      <cdr:nvSpPr>
        <cdr:cNvPr id="8" name="CuadroTexto 7"/>
        <cdr:cNvSpPr txBox="1"/>
      </cdr:nvSpPr>
      <cdr:spPr>
        <a:xfrm xmlns:a="http://schemas.openxmlformats.org/drawingml/2006/main">
          <a:off x="6534726" y="2109217"/>
          <a:ext cx="1002348" cy="383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b="0" dirty="0" smtClean="0">
              <a:solidFill>
                <a:schemeClr val="accent2"/>
              </a:solidFill>
            </a:rPr>
            <a:t>Argentina</a:t>
          </a:r>
          <a:endParaRPr lang="es-AR" sz="1400" b="0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0.48618</cdr:x>
      <cdr:y>0.39066</cdr:y>
    </cdr:from>
    <cdr:to>
      <cdr:x>0.60138</cdr:x>
      <cdr:y>0.45624</cdr:y>
    </cdr:to>
    <cdr:sp macro="" textlink="">
      <cdr:nvSpPr>
        <cdr:cNvPr id="9" name="CuadroTexto 8"/>
        <cdr:cNvSpPr txBox="1"/>
      </cdr:nvSpPr>
      <cdr:spPr>
        <a:xfrm xmlns:a="http://schemas.openxmlformats.org/drawingml/2006/main">
          <a:off x="3798422" y="1715981"/>
          <a:ext cx="9001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dirty="0" smtClean="0"/>
            <a:t>Uruguay</a:t>
          </a:r>
          <a:endParaRPr lang="es-AR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0.23549</cdr:x>
      <cdr:y>0.11841</cdr:y>
    </cdr:from>
    <cdr:to>
      <cdr:x>0.70472</cdr:x>
      <cdr:y>0.31385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752212" y="542833"/>
          <a:ext cx="3491467" cy="8959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1600" b="1" dirty="0" smtClean="0">
              <a:latin typeface="Calibri" panose="020F0502020204030204" pitchFamily="34" charset="0"/>
            </a:rPr>
            <a:t>44,6% en manos del sector privado</a:t>
          </a:r>
        </a:p>
        <a:p xmlns:a="http://schemas.openxmlformats.org/drawingml/2006/main">
          <a:pPr algn="ctr"/>
          <a:r>
            <a:rPr lang="es-AR" sz="1600" b="1" dirty="0" smtClean="0">
              <a:latin typeface="Calibri" panose="020F0502020204030204" pitchFamily="34" charset="0"/>
            </a:rPr>
            <a:t>17,4% multilaterales y bilaterales</a:t>
          </a:r>
        </a:p>
        <a:p xmlns:a="http://schemas.openxmlformats.org/drawingml/2006/main">
          <a:pPr algn="ctr"/>
          <a:r>
            <a:rPr lang="es-AR" sz="1600" b="1" dirty="0" smtClean="0">
              <a:latin typeface="Calibri" panose="020F0502020204030204" pitchFamily="34" charset="0"/>
            </a:rPr>
            <a:t>38% agencias del sector público</a:t>
          </a:r>
          <a:endParaRPr lang="es-AR" sz="1600" b="1" dirty="0">
            <a:latin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18302" y="3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CCD30-822D-403F-806C-7C83C63C4E78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18302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2C2C-BB24-4C3A-BB64-A6FD751625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464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736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18163" y="0"/>
            <a:ext cx="42989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6B165-8DA6-478F-8CA4-0D5399F569FE}" type="datetimeFigureOut">
              <a:rPr lang="es-AR" smtClean="0"/>
              <a:t>29/5/2019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52488"/>
            <a:ext cx="3070225" cy="230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188" y="3281363"/>
            <a:ext cx="7934325" cy="2686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78588"/>
            <a:ext cx="429736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18163" y="6478588"/>
            <a:ext cx="429895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A67C8-F99C-47C1-9E12-8FFB9758C1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252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A67C8-F99C-47C1-9E12-8FFB9758C12B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79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A67C8-F99C-47C1-9E12-8FFB9758C12B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298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8032" y="1988840"/>
            <a:ext cx="7772400" cy="1470025"/>
          </a:xfrm>
        </p:spPr>
        <p:txBody>
          <a:bodyPr/>
          <a:lstStyle>
            <a:lvl1pPr>
              <a:defRPr sz="4400" baseline="0">
                <a:latin typeface="Helvetica Neue" panose="02000503000000020004" pitchFamily="50"/>
              </a:defRPr>
            </a:lvl1pPr>
          </a:lstStyle>
          <a:p>
            <a:r>
              <a:rPr lang="es-AR" sz="38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ex New Bold" pitchFamily="50" charset="0"/>
                <a:cs typeface="Arial" panose="020B0604020202020204" pitchFamily="34" charset="0"/>
              </a:rPr>
              <a:t>Título de la presentación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61048"/>
            <a:ext cx="6400800" cy="69492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2"/>
                </a:solidFill>
                <a:latin typeface="HelveticaNeueLT Std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A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de la presentación</a:t>
            </a:r>
            <a:endParaRPr lang="es-A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4 Conector recto"/>
          <p:cNvCxnSpPr/>
          <p:nvPr/>
        </p:nvCxnSpPr>
        <p:spPr>
          <a:xfrm>
            <a:off x="3995936" y="3573016"/>
            <a:ext cx="936104" cy="0"/>
          </a:xfrm>
          <a:prstGeom prst="line">
            <a:avLst/>
          </a:prstGeom>
          <a:ln w="889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82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s-AR" sz="3500" b="1" dirty="0" smtClean="0">
                <a:solidFill>
                  <a:schemeClr val="accent1"/>
                </a:solidFill>
                <a:latin typeface="Arial" panose="020B0604020202020204" pitchFamily="34" charset="0"/>
                <a:ea typeface="Apex New Bold" pitchFamily="50" charset="0"/>
                <a:cs typeface="Arial" panose="020B0604020202020204" pitchFamily="34" charset="0"/>
              </a:rPr>
              <a:t>Título</a:t>
            </a:r>
            <a:endParaRPr lang="es-AR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s-A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pex New Book" pitchFamily="50" charset="0"/>
                <a:cs typeface="Arial" panose="020B0604020202020204" pitchFamily="34" charset="0"/>
              </a:rPr>
              <a:t>Contenido de la diapositiva</a:t>
            </a:r>
            <a:endParaRPr lang="es-A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pex New Book" pitchFamily="50" charset="0"/>
              <a:cs typeface="Arial" panose="020B0604020202020204" pitchFamily="34" charset="0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6029C2-E873-4080-8A97-A911A8543F0E}" type="datetimeFigureOut">
              <a:rPr lang="es-AR" smtClean="0"/>
              <a:t>29/5/2019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919C4-6520-4196-9341-B0EFDDF779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282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s-AR" sz="3500" b="1" dirty="0" smtClean="0">
                <a:solidFill>
                  <a:schemeClr val="accent1"/>
                </a:solidFill>
                <a:latin typeface="Arial" panose="020B0604020202020204" pitchFamily="34" charset="0"/>
                <a:ea typeface="Apex New Bold" pitchFamily="50" charset="0"/>
                <a:cs typeface="Arial" panose="020B0604020202020204" pitchFamily="34" charset="0"/>
              </a:rPr>
              <a:t>Título</a:t>
            </a:r>
            <a:endParaRPr lang="es-AR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sz="3200"/>
            </a:lvl1pPr>
          </a:lstStyle>
          <a:p>
            <a:r>
              <a:rPr lang="es-A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pex New Book" pitchFamily="50" charset="0"/>
                <a:cs typeface="Arial" panose="020B0604020202020204" pitchFamily="34" charset="0"/>
              </a:rPr>
              <a:t>Contenido de la diapositiva</a:t>
            </a:r>
            <a:endParaRPr lang="es-A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pex New Book" pitchFamily="50" charset="0"/>
              <a:cs typeface="Arial" panose="020B0604020202020204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6029C2-E873-4080-8A97-A911A8543F0E}" type="datetimeFigureOut">
              <a:rPr lang="es-AR" smtClean="0"/>
              <a:t>29/5/2019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919C4-6520-4196-9341-B0EFDDF779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146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s-AR" sz="3500" b="1" dirty="0" smtClean="0">
                <a:solidFill>
                  <a:schemeClr val="accent1"/>
                </a:solidFill>
                <a:latin typeface="Arial" panose="020B0604020202020204" pitchFamily="34" charset="0"/>
                <a:ea typeface="Apex New Bold" pitchFamily="50" charset="0"/>
                <a:cs typeface="Arial" panose="020B0604020202020204" pitchFamily="34" charset="0"/>
              </a:rPr>
              <a:t>Título</a:t>
            </a:r>
            <a:endParaRPr lang="es-AR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s-A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pex New Book" pitchFamily="50" charset="0"/>
                <a:cs typeface="Arial" panose="020B0604020202020204" pitchFamily="34" charset="0"/>
              </a:rPr>
              <a:t>Contenido de la diapositiva</a:t>
            </a:r>
            <a:endParaRPr lang="es-A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pex New Book" pitchFamily="50" charset="0"/>
              <a:cs typeface="Arial" panose="020B0604020202020204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6029C2-E873-4080-8A97-A911A8543F0E}" type="datetimeFigureOut">
              <a:rPr lang="es-AR" smtClean="0"/>
              <a:t>29/5/2019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919C4-6520-4196-9341-B0EFDDF779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283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cap="all" baseline="0">
                <a:latin typeface="Helvetica Neue" panose="02000503000000020004" pitchFamily="50"/>
              </a:defRPr>
            </a:lvl1pPr>
          </a:lstStyle>
          <a:p>
            <a:r>
              <a:rPr lang="es-AR" sz="3500" b="1" dirty="0" smtClean="0">
                <a:solidFill>
                  <a:schemeClr val="accent1"/>
                </a:solidFill>
                <a:latin typeface="Arial" panose="020B0604020202020204" pitchFamily="34" charset="0"/>
                <a:ea typeface="Apex New Bold" pitchFamily="50" charset="0"/>
                <a:cs typeface="Arial" panose="020B0604020202020204" pitchFamily="34" charset="0"/>
              </a:rPr>
              <a:t>Título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4077072"/>
            <a:ext cx="8229600" cy="676672"/>
          </a:xfrm>
        </p:spPr>
        <p:txBody>
          <a:bodyPr/>
          <a:lstStyle>
            <a:lvl1pPr>
              <a:defRPr sz="3200"/>
            </a:lvl1pPr>
          </a:lstStyle>
          <a:p>
            <a:r>
              <a:rPr lang="es-A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pex New Book" pitchFamily="50" charset="0"/>
                <a:cs typeface="Arial" panose="020B0604020202020204" pitchFamily="34" charset="0"/>
              </a:rPr>
              <a:t>Contenido de la diapositiva</a:t>
            </a:r>
            <a:endParaRPr lang="es-A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pex New Book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88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>
                <a:latin typeface="+mj-lt"/>
              </a:defRPr>
            </a:lvl1pPr>
          </a:lstStyle>
          <a:p>
            <a:r>
              <a:rPr lang="es-AR" sz="3500" b="1" dirty="0" smtClean="0">
                <a:solidFill>
                  <a:schemeClr val="accent1"/>
                </a:solidFill>
                <a:latin typeface="Arial" panose="020B0604020202020204" pitchFamily="34" charset="0"/>
                <a:ea typeface="Apex New Bold" pitchFamily="50" charset="0"/>
                <a:cs typeface="Arial" panose="020B0604020202020204" pitchFamily="34" charset="0"/>
              </a:rPr>
              <a:t>Título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s-A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pex New Book" pitchFamily="50" charset="0"/>
                <a:cs typeface="Arial" panose="020B0604020202020204" pitchFamily="34" charset="0"/>
              </a:rPr>
              <a:t>Contenido de la diapositiva</a:t>
            </a:r>
            <a:endParaRPr lang="es-A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pex New Book" pitchFamily="50" charset="0"/>
              <a:cs typeface="Arial" panose="020B0604020202020204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6029C2-E873-4080-8A97-A911A8543F0E}" type="datetimeFigureOut">
              <a:rPr lang="es-AR" smtClean="0"/>
              <a:t>29/5/2019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919C4-6520-4196-9341-B0EFDDF779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139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s-AR" sz="3500" b="1" dirty="0" smtClean="0">
                <a:solidFill>
                  <a:schemeClr val="accent1"/>
                </a:solidFill>
                <a:latin typeface="Arial" panose="020B0604020202020204" pitchFamily="34" charset="0"/>
                <a:ea typeface="Apex New Bold" pitchFamily="50" charset="0"/>
                <a:cs typeface="Arial" panose="020B0604020202020204" pitchFamily="34" charset="0"/>
              </a:rPr>
              <a:t>Título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A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pex New Book" pitchFamily="50" charset="0"/>
                <a:cs typeface="Arial" panose="020B0604020202020204" pitchFamily="34" charset="0"/>
              </a:rPr>
              <a:t>Contenido de la diapositiva</a:t>
            </a:r>
            <a:endParaRPr lang="es-A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pex New Book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8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s-AR" sz="3500" b="1" dirty="0" smtClean="0">
                <a:solidFill>
                  <a:schemeClr val="accent1"/>
                </a:solidFill>
                <a:latin typeface="Arial" panose="020B0604020202020204" pitchFamily="34" charset="0"/>
                <a:ea typeface="Apex New Bold" pitchFamily="50" charset="0"/>
                <a:cs typeface="Arial" panose="020B0604020202020204" pitchFamily="34" charset="0"/>
              </a:rPr>
              <a:t>Título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s-A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pex New Book" pitchFamily="50" charset="0"/>
                <a:cs typeface="Arial" panose="020B0604020202020204" pitchFamily="34" charset="0"/>
              </a:rPr>
              <a:t>Contenido de la diapositiva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s-A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pex New Book" pitchFamily="50" charset="0"/>
                <a:cs typeface="Arial" panose="020B0604020202020204" pitchFamily="34" charset="0"/>
              </a:rPr>
              <a:t>Contenido de la diapositiva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6029C2-E873-4080-8A97-A911A8543F0E}" type="datetimeFigureOut">
              <a:rPr lang="es-AR" smtClean="0"/>
              <a:t>29/5/2019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919C4-6520-4196-9341-B0EFDDF779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365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s-AR" sz="3500" b="1" dirty="0" smtClean="0">
                <a:solidFill>
                  <a:schemeClr val="accent1"/>
                </a:solidFill>
                <a:latin typeface="Arial" panose="020B0604020202020204" pitchFamily="34" charset="0"/>
                <a:ea typeface="Apex New Bold" pitchFamily="50" charset="0"/>
                <a:cs typeface="Arial" panose="020B0604020202020204" pitchFamily="34" charset="0"/>
              </a:rPr>
              <a:t>Título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AR" sz="3500" b="1" dirty="0" smtClean="0">
                <a:solidFill>
                  <a:schemeClr val="accent1"/>
                </a:solidFill>
                <a:latin typeface="Arial" panose="020B0604020202020204" pitchFamily="34" charset="0"/>
                <a:ea typeface="Apex New Bold" pitchFamily="50" charset="0"/>
                <a:cs typeface="Arial" panose="020B0604020202020204" pitchFamily="34" charset="0"/>
              </a:rPr>
              <a:t>Título</a:t>
            </a:r>
            <a:endParaRPr lang="es-ES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s-A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pex New Book" pitchFamily="50" charset="0"/>
                <a:cs typeface="Arial" panose="020B0604020202020204" pitchFamily="34" charset="0"/>
              </a:rPr>
              <a:t>Contenido de la diapositiva</a:t>
            </a:r>
            <a:endParaRPr lang="es-A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pex New Book" pitchFamily="50" charset="0"/>
              <a:cs typeface="Arial" panose="020B0604020202020204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AR" sz="3500" b="1" dirty="0" smtClean="0">
                <a:solidFill>
                  <a:schemeClr val="accent1"/>
                </a:solidFill>
                <a:latin typeface="Arial" panose="020B0604020202020204" pitchFamily="34" charset="0"/>
                <a:ea typeface="Apex New Bold" pitchFamily="50" charset="0"/>
                <a:cs typeface="Arial" panose="020B0604020202020204" pitchFamily="34" charset="0"/>
              </a:rPr>
              <a:t>Título</a:t>
            </a:r>
            <a:endParaRPr lang="es-ES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s-A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pex New Book" pitchFamily="50" charset="0"/>
                <a:cs typeface="Arial" panose="020B0604020202020204" pitchFamily="34" charset="0"/>
              </a:rPr>
              <a:t>Contenido de la diapositiva</a:t>
            </a:r>
            <a:endParaRPr lang="es-A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pex New Book" pitchFamily="50" charset="0"/>
              <a:cs typeface="Arial" panose="020B0604020202020204" pitchFamily="34" charset="0"/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6029C2-E873-4080-8A97-A911A8543F0E}" type="datetimeFigureOut">
              <a:rPr lang="es-AR" smtClean="0"/>
              <a:t>29/5/2019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919C4-6520-4196-9341-B0EFDDF779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378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s-AR" sz="3500" b="1" dirty="0" smtClean="0">
                <a:solidFill>
                  <a:schemeClr val="accent1"/>
                </a:solidFill>
                <a:latin typeface="Arial" panose="020B0604020202020204" pitchFamily="34" charset="0"/>
                <a:ea typeface="Apex New Bold" pitchFamily="50" charset="0"/>
                <a:cs typeface="Arial" panose="020B0604020202020204" pitchFamily="34" charset="0"/>
              </a:rPr>
              <a:t>Título</a:t>
            </a:r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6029C2-E873-4080-8A97-A911A8543F0E}" type="datetimeFigureOut">
              <a:rPr lang="es-AR" smtClean="0"/>
              <a:t>29/5/2019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919C4-6520-4196-9341-B0EFDDF779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858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6029C2-E873-4080-8A97-A911A8543F0E}" type="datetimeFigureOut">
              <a:rPr lang="es-AR" smtClean="0"/>
              <a:t>29/5/2019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919C4-6520-4196-9341-B0EFDDF779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979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AR" sz="3500" b="1" dirty="0" smtClean="0">
                <a:solidFill>
                  <a:schemeClr val="accent1"/>
                </a:solidFill>
                <a:latin typeface="Arial" panose="020B0604020202020204" pitchFamily="34" charset="0"/>
                <a:ea typeface="Apex New Bold" pitchFamily="50" charset="0"/>
                <a:cs typeface="Arial" panose="020B0604020202020204" pitchFamily="34" charset="0"/>
              </a:rPr>
              <a:t>Título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A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pex New Book" pitchFamily="50" charset="0"/>
                <a:cs typeface="Arial" panose="020B0604020202020204" pitchFamily="34" charset="0"/>
              </a:rPr>
              <a:t>Contenido de la diapositiva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s-A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pex New Book" pitchFamily="50" charset="0"/>
                <a:cs typeface="Arial" panose="020B0604020202020204" pitchFamily="34" charset="0"/>
              </a:rPr>
              <a:t>Contenido de la diapositiva</a:t>
            </a:r>
            <a:endParaRPr lang="es-A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pex New Book" pitchFamily="50" charset="0"/>
              <a:cs typeface="Arial" panose="020B0604020202020204" pitchFamily="34" charset="0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6029C2-E873-4080-8A97-A911A8543F0E}" type="datetimeFigureOut">
              <a:rPr lang="es-AR" smtClean="0"/>
              <a:t>29/5/2019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919C4-6520-4196-9341-B0EFDDF779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957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AR" sz="38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ex New Bold" pitchFamily="50" charset="0"/>
                <a:cs typeface="Arial" panose="020B0604020202020204" pitchFamily="34" charset="0"/>
              </a:rPr>
              <a:t>Título de la presentación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4077072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A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de la presentación</a:t>
            </a:r>
            <a:endParaRPr lang="es-A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9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nklada Novaz" panose="02010500000001000000" pitchFamily="2" charset="-128"/>
          <a:ea typeface="Anklada Novaz" panose="02010500000001000000" pitchFamily="2" charset="-128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0/09/Flag_of_South_Korea.sv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commons/f/fc/Flag_of_Mexico.sv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1196752"/>
            <a:ext cx="7772400" cy="2262113"/>
          </a:xfrm>
        </p:spPr>
        <p:txBody>
          <a:bodyPr>
            <a:normAutofit/>
          </a:bodyPr>
          <a:lstStyle/>
          <a:p>
            <a:r>
              <a:rPr lang="es-ES" dirty="0" smtClean="0"/>
              <a:t>Argentina: </a:t>
            </a:r>
            <a:br>
              <a:rPr lang="es-ES" dirty="0" smtClean="0"/>
            </a:br>
            <a:r>
              <a:rPr lang="es-ES" dirty="0" smtClean="0"/>
              <a:t>“Política económica y relaciones internacionales”</a:t>
            </a:r>
            <a:endParaRPr lang="es-AR" dirty="0">
              <a:solidFill>
                <a:srgbClr val="FF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29 de mayo de 2019</a:t>
            </a:r>
            <a:endParaRPr lang="es-AR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0" y="5949280"/>
            <a:ext cx="316835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accent2"/>
                </a:solidFill>
                <a:latin typeface="HelveticaNeueLT Std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Lic. Matías Bolis Wilson</a:t>
            </a:r>
            <a:endParaRPr lang="es-AR" sz="1800" dirty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635967" y="476672"/>
            <a:ext cx="7632848" cy="1541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rgbClr val="FFFFFF"/>
                </a:solidFill>
                <a:latin typeface="Helvetica Neue" panose="02000503000000020004" pitchFamily="50"/>
                <a:ea typeface="Anklada Novaz" panose="02010500000001000000" pitchFamily="2" charset="-128"/>
                <a:cs typeface="+mj-cs"/>
              </a:defRPr>
            </a:lvl1pPr>
          </a:lstStyle>
          <a:p>
            <a:r>
              <a:rPr lang="es-ES" sz="3000" dirty="0" smtClean="0">
                <a:solidFill>
                  <a:schemeClr val="accent2"/>
                </a:solidFill>
              </a:rPr>
              <a:t>Exportaciones de bienes y servicios per cápita </a:t>
            </a:r>
          </a:p>
          <a:p>
            <a:r>
              <a:rPr lang="es-ES" sz="2400" dirty="0" smtClean="0">
                <a:solidFill>
                  <a:schemeClr val="accent2"/>
                </a:solidFill>
              </a:rPr>
              <a:t>(Año 2016, En USD)</a:t>
            </a:r>
            <a:endParaRPr lang="es-AR" sz="2400" dirty="0">
              <a:solidFill>
                <a:schemeClr val="accent2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281740"/>
              </p:ext>
            </p:extLst>
          </p:nvPr>
        </p:nvGraphicFramePr>
        <p:xfrm>
          <a:off x="955486" y="2132856"/>
          <a:ext cx="7308812" cy="384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212032" y="627591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Banco Mundial</a:t>
            </a:r>
            <a:endParaRPr lang="es-A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15616" y="577280"/>
            <a:ext cx="698477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Evolución del comercio y el </a:t>
            </a:r>
            <a:r>
              <a:rPr lang="es-ES" sz="3200" dirty="0" err="1" smtClean="0">
                <a:solidFill>
                  <a:schemeClr val="accent2"/>
                </a:solidFill>
              </a:rPr>
              <a:t>pbi</a:t>
            </a:r>
            <a:r>
              <a:rPr lang="es-ES" sz="3200" dirty="0" smtClean="0">
                <a:solidFill>
                  <a:schemeClr val="accent2"/>
                </a:solidFill>
              </a:rPr>
              <a:t> mundial </a:t>
            </a:r>
            <a:r>
              <a:rPr lang="es-ES" sz="2400" dirty="0" smtClean="0">
                <a:solidFill>
                  <a:schemeClr val="accent2"/>
                </a:solidFill>
              </a:rPr>
              <a:t>(Var. </a:t>
            </a:r>
            <a:r>
              <a:rPr lang="es-ES" sz="2400" dirty="0" err="1" smtClean="0">
                <a:solidFill>
                  <a:schemeClr val="accent2"/>
                </a:solidFill>
              </a:rPr>
              <a:t>i.a</a:t>
            </a:r>
            <a:r>
              <a:rPr lang="es-ES" sz="2400" dirty="0" smtClean="0">
                <a:solidFill>
                  <a:schemeClr val="accent2"/>
                </a:solidFill>
              </a:rPr>
              <a:t>.)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501714"/>
              </p:ext>
            </p:extLst>
          </p:nvPr>
        </p:nvGraphicFramePr>
        <p:xfrm>
          <a:off x="875572" y="1916832"/>
          <a:ext cx="7416824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875572" y="629418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WEO, Abril 2019</a:t>
            </a:r>
            <a:endParaRPr lang="es-A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42764" y="485661"/>
            <a:ext cx="7416824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Crecimiento económico por país y región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91842"/>
              </p:ext>
            </p:extLst>
          </p:nvPr>
        </p:nvGraphicFramePr>
        <p:xfrm>
          <a:off x="899592" y="1868164"/>
          <a:ext cx="7200800" cy="370672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70626">
                  <a:extLst>
                    <a:ext uri="{9D8B030D-6E8A-4147-A177-3AD203B41FA5}">
                      <a16:colId xmlns:a16="http://schemas.microsoft.com/office/drawing/2014/main" val="169462234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970310525"/>
                    </a:ext>
                  </a:extLst>
                </a:gridCol>
                <a:gridCol w="1396445">
                  <a:extLst>
                    <a:ext uri="{9D8B030D-6E8A-4147-A177-3AD203B41FA5}">
                      <a16:colId xmlns:a16="http://schemas.microsoft.com/office/drawing/2014/main" val="2736726170"/>
                    </a:ext>
                  </a:extLst>
                </a:gridCol>
                <a:gridCol w="1421561">
                  <a:extLst>
                    <a:ext uri="{9D8B030D-6E8A-4147-A177-3AD203B41FA5}">
                      <a16:colId xmlns:a16="http://schemas.microsoft.com/office/drawing/2014/main" val="4140423824"/>
                    </a:ext>
                  </a:extLst>
                </a:gridCol>
              </a:tblGrid>
              <a:tr h="260941">
                <a:tc>
                  <a:txBody>
                    <a:bodyPr/>
                    <a:lstStyle/>
                    <a:p>
                      <a:pPr algn="l" fontAlgn="b"/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s-A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s-A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s-A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305362"/>
                  </a:ext>
                </a:extLst>
              </a:tr>
              <a:tr h="341547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Mundo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3,6%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3,3%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3,6%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410293"/>
                  </a:ext>
                </a:extLst>
              </a:tr>
              <a:tr h="341547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Economías avanzadas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2,2%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1,8%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1,7%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956858"/>
                  </a:ext>
                </a:extLst>
              </a:tr>
              <a:tr h="341547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Estados Unidos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1,9%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666729"/>
                  </a:ext>
                </a:extLst>
              </a:tr>
              <a:tr h="341547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Unión Europea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28670"/>
                  </a:ext>
                </a:extLst>
              </a:tr>
              <a:tr h="341547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Japón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0,8%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93431"/>
                  </a:ext>
                </a:extLst>
              </a:tr>
              <a:tr h="341547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Reino Unido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1,4%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277213"/>
                  </a:ext>
                </a:extLst>
              </a:tr>
              <a:tr h="666421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Mercados </a:t>
                      </a:r>
                      <a:r>
                        <a:rPr lang="es-ES" sz="20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emergentes </a:t>
                      </a:r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economías en desarrollo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4,5%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4,4%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4,8%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432338"/>
                  </a:ext>
                </a:extLst>
              </a:tr>
              <a:tr h="341547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China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6,6%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6,3%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6,1%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316784"/>
                  </a:ext>
                </a:extLst>
              </a:tr>
              <a:tr h="34154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América Latina y el Caribe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1,0%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665899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76148" y="602128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WEO, Abril 2019</a:t>
            </a:r>
            <a:endParaRPr lang="es-A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15616" y="577280"/>
            <a:ext cx="698477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Dólar </a:t>
            </a:r>
            <a:r>
              <a:rPr lang="es-ES" sz="3200" dirty="0" err="1" smtClean="0">
                <a:solidFill>
                  <a:schemeClr val="accent2"/>
                </a:solidFill>
              </a:rPr>
              <a:t>index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5572" y="629418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</a:t>
            </a:r>
            <a:r>
              <a:rPr lang="es-ES" sz="1400" dirty="0" err="1" smtClean="0">
                <a:solidFill>
                  <a:srgbClr val="000000"/>
                </a:solidFill>
              </a:rPr>
              <a:t>Bloomberg</a:t>
            </a:r>
            <a:endParaRPr lang="es-AR" sz="1400" dirty="0">
              <a:solidFill>
                <a:srgbClr val="000000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18680"/>
              </p:ext>
            </p:extLst>
          </p:nvPr>
        </p:nvGraphicFramePr>
        <p:xfrm>
          <a:off x="875572" y="1784323"/>
          <a:ext cx="7440844" cy="425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48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06489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Balanza comercial </a:t>
            </a:r>
            <a:r>
              <a:rPr lang="es-ES" sz="3200" dirty="0" err="1" smtClean="0">
                <a:solidFill>
                  <a:schemeClr val="accent2"/>
                </a:solidFill>
              </a:rPr>
              <a:t>ee.uu.</a:t>
            </a:r>
            <a:r>
              <a:rPr lang="es-ES" sz="3200" dirty="0" smtClean="0">
                <a:solidFill>
                  <a:schemeClr val="accent2"/>
                </a:solidFill>
              </a:rPr>
              <a:t/>
            </a:r>
            <a:br>
              <a:rPr lang="es-ES" sz="3200" dirty="0" smtClean="0">
                <a:solidFill>
                  <a:schemeClr val="accent2"/>
                </a:solidFill>
              </a:rPr>
            </a:br>
            <a:r>
              <a:rPr lang="es-ES" sz="2400" dirty="0" smtClean="0">
                <a:solidFill>
                  <a:schemeClr val="accent2"/>
                </a:solidFill>
              </a:rPr>
              <a:t>(En millones de USD)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739604"/>
              </p:ext>
            </p:extLst>
          </p:nvPr>
        </p:nvGraphicFramePr>
        <p:xfrm>
          <a:off x="899592" y="1822681"/>
          <a:ext cx="7320408" cy="426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212032" y="627591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BEA</a:t>
            </a:r>
            <a:endParaRPr lang="es-AR" sz="1400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615222" y="1796543"/>
            <a:ext cx="1548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(eje secundario)</a:t>
            </a:r>
            <a:endParaRPr lang="es-A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06489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Comercio </a:t>
            </a:r>
            <a:r>
              <a:rPr lang="es-ES" sz="3200" dirty="0" err="1" smtClean="0">
                <a:solidFill>
                  <a:schemeClr val="accent2"/>
                </a:solidFill>
              </a:rPr>
              <a:t>ee.uu</a:t>
            </a:r>
            <a:r>
              <a:rPr lang="es-ES" sz="3200" dirty="0" smtClean="0">
                <a:solidFill>
                  <a:schemeClr val="accent2"/>
                </a:solidFill>
              </a:rPr>
              <a:t> - china</a:t>
            </a:r>
            <a:br>
              <a:rPr lang="es-ES" sz="3200" dirty="0" smtClean="0">
                <a:solidFill>
                  <a:schemeClr val="accent2"/>
                </a:solidFill>
              </a:rPr>
            </a:br>
            <a:r>
              <a:rPr lang="es-ES" sz="2400" dirty="0" smtClean="0">
                <a:solidFill>
                  <a:schemeClr val="accent2"/>
                </a:solidFill>
              </a:rPr>
              <a:t>(En millones de USD)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43608" y="623731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BEA</a:t>
            </a:r>
            <a:endParaRPr lang="es-AR" sz="1400" dirty="0">
              <a:solidFill>
                <a:srgbClr val="000000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441338"/>
              </p:ext>
            </p:extLst>
          </p:nvPr>
        </p:nvGraphicFramePr>
        <p:xfrm>
          <a:off x="899592" y="1859632"/>
          <a:ext cx="7416824" cy="406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364088" y="4797152"/>
            <a:ext cx="1512168" cy="738664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0000"/>
                </a:solidFill>
              </a:rPr>
              <a:t>X:    </a:t>
            </a:r>
            <a:r>
              <a:rPr lang="es-ES" sz="1400" dirty="0" smtClean="0">
                <a:solidFill>
                  <a:srgbClr val="000000"/>
                </a:solidFill>
              </a:rPr>
              <a:t>-17,6% </a:t>
            </a:r>
            <a:r>
              <a:rPr lang="es-ES" sz="1400" dirty="0" err="1" smtClean="0">
                <a:solidFill>
                  <a:srgbClr val="000000"/>
                </a:solidFill>
              </a:rPr>
              <a:t>i.a</a:t>
            </a:r>
            <a:r>
              <a:rPr lang="es-ES" sz="1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s-ES" sz="1400" b="1" dirty="0" smtClean="0">
                <a:solidFill>
                  <a:srgbClr val="000000"/>
                </a:solidFill>
              </a:rPr>
              <a:t>M:    </a:t>
            </a:r>
            <a:r>
              <a:rPr lang="es-ES" sz="1400" dirty="0" smtClean="0">
                <a:solidFill>
                  <a:srgbClr val="000000"/>
                </a:solidFill>
              </a:rPr>
              <a:t>-13,6% </a:t>
            </a:r>
            <a:r>
              <a:rPr lang="es-ES" sz="1400" dirty="0" err="1" smtClean="0">
                <a:solidFill>
                  <a:srgbClr val="000000"/>
                </a:solidFill>
              </a:rPr>
              <a:t>i.a</a:t>
            </a:r>
            <a:r>
              <a:rPr lang="es-ES" sz="1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s-ES" sz="1400" b="1" dirty="0" smtClean="0">
                <a:solidFill>
                  <a:srgbClr val="000000"/>
                </a:solidFill>
              </a:rPr>
              <a:t>SC:  </a:t>
            </a:r>
            <a:r>
              <a:rPr lang="es-ES" sz="1400" dirty="0" smtClean="0">
                <a:solidFill>
                  <a:srgbClr val="000000"/>
                </a:solidFill>
              </a:rPr>
              <a:t>-12,3% </a:t>
            </a:r>
            <a:r>
              <a:rPr lang="es-ES" sz="1400" dirty="0" err="1" smtClean="0">
                <a:solidFill>
                  <a:srgbClr val="000000"/>
                </a:solidFill>
              </a:rPr>
              <a:t>i.a</a:t>
            </a:r>
            <a:r>
              <a:rPr lang="es-ES" sz="14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67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06489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Evolución del yuan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99592" y="6279525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BCRA</a:t>
            </a:r>
            <a:endParaRPr lang="es-AR" sz="1400" dirty="0">
              <a:solidFill>
                <a:srgbClr val="000000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470171"/>
              </p:ext>
            </p:extLst>
          </p:nvPr>
        </p:nvGraphicFramePr>
        <p:xfrm>
          <a:off x="755576" y="1772816"/>
          <a:ext cx="7704856" cy="44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Conector recto de flecha 2"/>
          <p:cNvCxnSpPr/>
          <p:nvPr/>
        </p:nvCxnSpPr>
        <p:spPr>
          <a:xfrm flipV="1">
            <a:off x="1367644" y="2488003"/>
            <a:ext cx="6804756" cy="2448272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2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06489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Plan 2019: acompañamiento y promoción comercial (I)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5576" y="1933983"/>
            <a:ext cx="40878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Define una visión de </a:t>
            </a:r>
            <a:r>
              <a:rPr lang="es-ES" sz="2400" b="1" dirty="0" smtClean="0">
                <a:solidFill>
                  <a:srgbClr val="000000"/>
                </a:solidFill>
              </a:rPr>
              <a:t>integración inteligente </a:t>
            </a:r>
            <a:r>
              <a:rPr lang="es-ES" sz="2400" dirty="0" smtClean="0">
                <a:solidFill>
                  <a:srgbClr val="000000"/>
                </a:solidFill>
              </a:rPr>
              <a:t>al mundo;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Orienta la </a:t>
            </a:r>
            <a:r>
              <a:rPr lang="es-ES" sz="2400" b="1" dirty="0" smtClean="0">
                <a:solidFill>
                  <a:srgbClr val="000000"/>
                </a:solidFill>
              </a:rPr>
              <a:t>política productiva</a:t>
            </a:r>
            <a:r>
              <a:rPr lang="es-ES" sz="2400" dirty="0" smtClean="0">
                <a:solidFill>
                  <a:srgbClr val="000000"/>
                </a:solidFill>
              </a:rPr>
              <a:t> y herramientas a la exportación;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Establece </a:t>
            </a:r>
            <a:r>
              <a:rPr lang="es-ES" sz="2400" b="1" dirty="0" smtClean="0">
                <a:solidFill>
                  <a:srgbClr val="000000"/>
                </a:solidFill>
              </a:rPr>
              <a:t>mecanismos de trabajo institucionalizados </a:t>
            </a:r>
            <a:r>
              <a:rPr lang="es-ES" sz="2400" dirty="0" smtClean="0">
                <a:solidFill>
                  <a:srgbClr val="000000"/>
                </a:solidFill>
              </a:rPr>
              <a:t>articulando el sector privado y el Estado.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748" t="3651" r="7020" b="4190"/>
          <a:stretch/>
        </p:blipFill>
        <p:spPr>
          <a:xfrm>
            <a:off x="5270911" y="2355112"/>
            <a:ext cx="3549561" cy="32537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05160" y="6110492"/>
            <a:ext cx="507656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ES" sz="2000" b="1" u="sng" dirty="0" smtClean="0">
                <a:solidFill>
                  <a:srgbClr val="000000"/>
                </a:solidFill>
              </a:rPr>
              <a:t>Para alcanzar las metas de 2030</a:t>
            </a:r>
            <a:endParaRPr lang="es-AR" sz="20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06489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Plan 2019: acompañamiento y promoción comercial (II)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3568" y="1795076"/>
            <a:ext cx="777686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Objetivo: </a:t>
            </a:r>
            <a:r>
              <a:rPr lang="es-ES" sz="2400" b="1" u="sng" dirty="0" smtClean="0">
                <a:solidFill>
                  <a:srgbClr val="000000"/>
                </a:solidFill>
              </a:rPr>
              <a:t>triplicar las exportaciones</a:t>
            </a:r>
            <a:r>
              <a:rPr lang="es-ES" sz="2400" dirty="0" smtClean="0">
                <a:solidFill>
                  <a:srgbClr val="000000"/>
                </a:solidFill>
              </a:rPr>
              <a:t> para 2030 y </a:t>
            </a:r>
            <a:r>
              <a:rPr lang="es-ES" sz="2400" b="1" u="sng" dirty="0" smtClean="0">
                <a:solidFill>
                  <a:srgbClr val="000000"/>
                </a:solidFill>
              </a:rPr>
              <a:t>cuadruplicar</a:t>
            </a:r>
            <a:r>
              <a:rPr lang="es-ES" sz="2400" dirty="0" smtClean="0">
                <a:solidFill>
                  <a:srgbClr val="000000"/>
                </a:solidFill>
              </a:rPr>
              <a:t> la cantidad de </a:t>
            </a:r>
            <a:r>
              <a:rPr lang="es-ES" sz="2400" b="1" u="sng" dirty="0" smtClean="0">
                <a:solidFill>
                  <a:srgbClr val="000000"/>
                </a:solidFill>
              </a:rPr>
              <a:t>empresas exportadoras</a:t>
            </a:r>
            <a:r>
              <a:rPr lang="es-ES" sz="2400" dirty="0" smtClean="0">
                <a:solidFill>
                  <a:srgbClr val="000000"/>
                </a:solidFill>
              </a:rPr>
              <a:t>, alcanzando las 40 mil en 2030.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Para este cumplimiento, se promueven acciones bajo 5 vías de acción:</a:t>
            </a:r>
          </a:p>
          <a:p>
            <a:pPr marL="800100" lvl="1" indent="-342900" algn="just">
              <a:spcAft>
                <a:spcPts val="600"/>
              </a:spcAft>
              <a:buFontTx/>
              <a:buChar char="-"/>
            </a:pPr>
            <a:r>
              <a:rPr lang="es-ES" sz="2400" dirty="0" smtClean="0">
                <a:solidFill>
                  <a:srgbClr val="000000"/>
                </a:solidFill>
              </a:rPr>
              <a:t>Mejorar el </a:t>
            </a:r>
            <a:r>
              <a:rPr lang="es-ES" sz="2400" b="1" u="sng" dirty="0" smtClean="0">
                <a:solidFill>
                  <a:srgbClr val="000000"/>
                </a:solidFill>
              </a:rPr>
              <a:t>acceso a los mercados</a:t>
            </a:r>
            <a:r>
              <a:rPr lang="es-ES" sz="2400" dirty="0" smtClean="0">
                <a:solidFill>
                  <a:srgbClr val="000000"/>
                </a:solidFill>
              </a:rPr>
              <a:t>;</a:t>
            </a:r>
          </a:p>
          <a:p>
            <a:pPr marL="800100" lvl="1" indent="-342900" algn="just">
              <a:spcAft>
                <a:spcPts val="600"/>
              </a:spcAft>
              <a:buFontTx/>
              <a:buChar char="-"/>
            </a:pPr>
            <a:r>
              <a:rPr lang="es-ES" sz="2400" b="1" u="sng" dirty="0" smtClean="0">
                <a:solidFill>
                  <a:srgbClr val="000000"/>
                </a:solidFill>
              </a:rPr>
              <a:t>Facilitar el comercio</a:t>
            </a:r>
            <a:r>
              <a:rPr lang="es-ES" sz="2400" b="1" dirty="0" smtClean="0">
                <a:solidFill>
                  <a:srgbClr val="000000"/>
                </a:solidFill>
              </a:rPr>
              <a:t> </a:t>
            </a:r>
            <a:r>
              <a:rPr lang="es-ES" sz="2400" dirty="0" smtClean="0">
                <a:solidFill>
                  <a:srgbClr val="000000"/>
                </a:solidFill>
              </a:rPr>
              <a:t>de Argentina al mundo;</a:t>
            </a:r>
          </a:p>
          <a:p>
            <a:pPr marL="800100" lvl="1" indent="-342900" algn="just">
              <a:spcAft>
                <a:spcPts val="600"/>
              </a:spcAft>
              <a:buFontTx/>
              <a:buChar char="-"/>
            </a:pPr>
            <a:r>
              <a:rPr lang="es-ES" sz="2400" dirty="0" smtClean="0">
                <a:solidFill>
                  <a:srgbClr val="000000"/>
                </a:solidFill>
              </a:rPr>
              <a:t>Aumentar el </a:t>
            </a:r>
            <a:r>
              <a:rPr lang="es-ES" sz="2400" b="1" u="sng" dirty="0" smtClean="0">
                <a:solidFill>
                  <a:srgbClr val="000000"/>
                </a:solidFill>
              </a:rPr>
              <a:t>financiamiento</a:t>
            </a:r>
            <a:r>
              <a:rPr lang="es-ES" sz="2400" dirty="0" smtClean="0">
                <a:solidFill>
                  <a:srgbClr val="000000"/>
                </a:solidFill>
              </a:rPr>
              <a:t>;</a:t>
            </a:r>
          </a:p>
          <a:p>
            <a:pPr marL="800100" lvl="1" indent="-342900" algn="just">
              <a:spcAft>
                <a:spcPts val="600"/>
              </a:spcAft>
              <a:buFontTx/>
              <a:buChar char="-"/>
            </a:pPr>
            <a:r>
              <a:rPr lang="es-ES" sz="2400" dirty="0" smtClean="0">
                <a:solidFill>
                  <a:srgbClr val="000000"/>
                </a:solidFill>
              </a:rPr>
              <a:t>Fomentar la </a:t>
            </a:r>
            <a:r>
              <a:rPr lang="es-ES" sz="2400" b="1" u="sng" dirty="0" smtClean="0">
                <a:solidFill>
                  <a:srgbClr val="000000"/>
                </a:solidFill>
              </a:rPr>
              <a:t>competitividad</a:t>
            </a:r>
            <a:r>
              <a:rPr lang="es-ES" sz="2400" dirty="0" smtClean="0">
                <a:solidFill>
                  <a:srgbClr val="000000"/>
                </a:solidFill>
              </a:rPr>
              <a:t> promoviendo la calidad;</a:t>
            </a:r>
          </a:p>
          <a:p>
            <a:pPr marL="800100" lvl="1" indent="-342900" algn="just">
              <a:buFontTx/>
              <a:buChar char="-"/>
            </a:pPr>
            <a:r>
              <a:rPr lang="es-ES" sz="2400" b="1" u="sng" dirty="0" smtClean="0">
                <a:solidFill>
                  <a:srgbClr val="000000"/>
                </a:solidFill>
              </a:rPr>
              <a:t>Acompañar a la empresas</a:t>
            </a:r>
            <a:r>
              <a:rPr lang="es-ES" sz="2400" dirty="0" smtClean="0">
                <a:solidFill>
                  <a:srgbClr val="000000"/>
                </a:solidFill>
              </a:rPr>
              <a:t> en el desarrollo de </a:t>
            </a:r>
          </a:p>
          <a:p>
            <a:pPr lvl="1" algn="just"/>
            <a:r>
              <a:rPr lang="es-ES" sz="2400" dirty="0">
                <a:solidFill>
                  <a:srgbClr val="000000"/>
                </a:solidFill>
              </a:rPr>
              <a:t> </a:t>
            </a:r>
            <a:r>
              <a:rPr lang="es-ES" sz="2400" dirty="0" smtClean="0">
                <a:solidFill>
                  <a:srgbClr val="000000"/>
                </a:solidFill>
              </a:rPr>
              <a:t>   las exportaciones.</a:t>
            </a:r>
          </a:p>
        </p:txBody>
      </p:sp>
    </p:spTree>
    <p:extLst>
      <p:ext uri="{BB962C8B-B14F-4D97-AF65-F5344CB8AC3E}">
        <p14:creationId xmlns:p14="http://schemas.microsoft.com/office/powerpoint/2010/main" val="30978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15616" y="577280"/>
            <a:ext cx="698477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Gasto público / </a:t>
            </a:r>
            <a:r>
              <a:rPr lang="es-ES" sz="3200" dirty="0" err="1" smtClean="0">
                <a:solidFill>
                  <a:schemeClr val="accent2"/>
                </a:solidFill>
              </a:rPr>
              <a:t>pbi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99592" y="6206534"/>
            <a:ext cx="655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Ministerio de Hacienda y Observatorio Fiscal Federal Argentina</a:t>
            </a:r>
          </a:p>
          <a:p>
            <a:r>
              <a:rPr lang="es-ES" sz="1400" dirty="0" smtClean="0">
                <a:solidFill>
                  <a:srgbClr val="000000"/>
                </a:solidFill>
              </a:rPr>
              <a:t>* Estimado</a:t>
            </a:r>
            <a:endParaRPr lang="es-AR" sz="1400" dirty="0">
              <a:solidFill>
                <a:srgbClr val="000000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273107"/>
              </p:ext>
            </p:extLst>
          </p:nvPr>
        </p:nvGraphicFramePr>
        <p:xfrm>
          <a:off x="1187624" y="1628800"/>
          <a:ext cx="712879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1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8477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PBI per cápita en argentina </a:t>
            </a:r>
            <a:br>
              <a:rPr lang="es-ES" sz="3200" dirty="0" smtClean="0">
                <a:solidFill>
                  <a:schemeClr val="accent2"/>
                </a:solidFill>
              </a:rPr>
            </a:br>
            <a:r>
              <a:rPr lang="es-ES" sz="2400" dirty="0" smtClean="0">
                <a:solidFill>
                  <a:schemeClr val="accent2"/>
                </a:solidFill>
              </a:rPr>
              <a:t>(1900-2013)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99592" y="6381328"/>
            <a:ext cx="6558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</a:t>
            </a:r>
            <a:r>
              <a:rPr lang="es-ES" sz="1400" dirty="0" err="1" smtClean="0">
                <a:solidFill>
                  <a:srgbClr val="000000"/>
                </a:solidFill>
              </a:rPr>
              <a:t>Arklems</a:t>
            </a:r>
            <a:endParaRPr lang="es-ES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148134"/>
              </p:ext>
            </p:extLst>
          </p:nvPr>
        </p:nvGraphicFramePr>
        <p:xfrm>
          <a:off x="714108" y="1628800"/>
          <a:ext cx="7787791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Conector recto de flecha 12"/>
          <p:cNvCxnSpPr/>
          <p:nvPr/>
        </p:nvCxnSpPr>
        <p:spPr>
          <a:xfrm flipV="1">
            <a:off x="1245192" y="2184852"/>
            <a:ext cx="3358049" cy="2908082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2038714" y="2204427"/>
            <a:ext cx="3028618" cy="2673012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2919715" y="2179987"/>
            <a:ext cx="4181138" cy="2032847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6860195" y="2179987"/>
            <a:ext cx="952165" cy="667123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2668731" y="2144750"/>
            <a:ext cx="5833168" cy="5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7608518" y="2168446"/>
            <a:ext cx="491874" cy="442658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4608003" y="2174582"/>
            <a:ext cx="0" cy="3226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7096091" y="2161683"/>
            <a:ext cx="0" cy="3226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5058381" y="2184852"/>
            <a:ext cx="4189" cy="3141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7812360" y="2174581"/>
            <a:ext cx="0" cy="3226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8072888" y="2150836"/>
            <a:ext cx="7777" cy="3204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4162425" y="4619625"/>
            <a:ext cx="75247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1955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716313" y="5023231"/>
            <a:ext cx="75247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1963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662373" y="4566849"/>
            <a:ext cx="75247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1994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7427341" y="4942893"/>
            <a:ext cx="75247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2005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7845528" y="4062793"/>
            <a:ext cx="75247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39251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15616" y="577280"/>
            <a:ext cx="698477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Evolución de Deuda pública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5572" y="629418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Ministerio de Hacienda</a:t>
            </a:r>
            <a:endParaRPr lang="es-AR" sz="1400" dirty="0">
              <a:solidFill>
                <a:srgbClr val="000000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316140"/>
              </p:ext>
            </p:extLst>
          </p:nvPr>
        </p:nvGraphicFramePr>
        <p:xfrm>
          <a:off x="875572" y="1628800"/>
          <a:ext cx="7440843" cy="4584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01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5234" r="532" b="9250"/>
          <a:stretch/>
        </p:blipFill>
        <p:spPr>
          <a:xfrm>
            <a:off x="539552" y="2077354"/>
            <a:ext cx="8136904" cy="4413745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91580" y="556079"/>
            <a:ext cx="7632848" cy="1266328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Perfil de vencimientos de capital de la deuda</a:t>
            </a:r>
            <a:br>
              <a:rPr lang="es-ES" sz="3200" dirty="0" smtClean="0">
                <a:solidFill>
                  <a:schemeClr val="accent2"/>
                </a:solidFill>
              </a:rPr>
            </a:br>
            <a:r>
              <a:rPr lang="es-ES" sz="2400" dirty="0" smtClean="0">
                <a:solidFill>
                  <a:schemeClr val="accent2"/>
                </a:solidFill>
              </a:rPr>
              <a:t>(en millones de </a:t>
            </a:r>
            <a:r>
              <a:rPr lang="es-ES" sz="2400" dirty="0" err="1" smtClean="0">
                <a:solidFill>
                  <a:schemeClr val="accent2"/>
                </a:solidFill>
              </a:rPr>
              <a:t>usd</a:t>
            </a:r>
            <a:r>
              <a:rPr lang="es-ES" sz="2400" dirty="0" smtClean="0">
                <a:solidFill>
                  <a:schemeClr val="accent2"/>
                </a:solidFill>
              </a:rPr>
              <a:t>)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14353" y="6427275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Ministerio de Hacienda</a:t>
            </a:r>
            <a:endParaRPr lang="es-A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91580" y="603113"/>
            <a:ext cx="7632848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Perfil de vencimientos de intereses de la deuda</a:t>
            </a:r>
            <a:br>
              <a:rPr lang="es-ES" sz="3200" dirty="0" smtClean="0">
                <a:solidFill>
                  <a:schemeClr val="accent2"/>
                </a:solidFill>
              </a:rPr>
            </a:br>
            <a:r>
              <a:rPr lang="es-ES" sz="2400" dirty="0" smtClean="0">
                <a:solidFill>
                  <a:schemeClr val="accent2"/>
                </a:solidFill>
              </a:rPr>
              <a:t>(en millones de </a:t>
            </a:r>
            <a:r>
              <a:rPr lang="es-ES" sz="2400" dirty="0" err="1" smtClean="0">
                <a:solidFill>
                  <a:schemeClr val="accent2"/>
                </a:solidFill>
              </a:rPr>
              <a:t>usd</a:t>
            </a:r>
            <a:r>
              <a:rPr lang="es-ES" sz="2400" dirty="0" smtClean="0">
                <a:solidFill>
                  <a:schemeClr val="accent2"/>
                </a:solidFill>
              </a:rPr>
              <a:t>)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99592" y="6484099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Ministerio de Hacienda</a:t>
            </a:r>
            <a:endParaRPr lang="es-AR" sz="1400" dirty="0">
              <a:solidFill>
                <a:srgbClr val="0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1854649"/>
            <a:ext cx="8352928" cy="46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15616" y="577280"/>
            <a:ext cx="698477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Tasa de política monetaria</a:t>
            </a:r>
            <a:br>
              <a:rPr lang="es-ES" sz="3200" dirty="0" smtClean="0">
                <a:solidFill>
                  <a:schemeClr val="accent2"/>
                </a:solidFill>
              </a:rPr>
            </a:br>
            <a:r>
              <a:rPr lang="es-ES" sz="2400" dirty="0" smtClean="0">
                <a:solidFill>
                  <a:schemeClr val="accent2"/>
                </a:solidFill>
              </a:rPr>
              <a:t>(en porcentaje)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5572" y="629418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BCRA</a:t>
            </a:r>
            <a:endParaRPr lang="es-AR" sz="1400" dirty="0">
              <a:solidFill>
                <a:srgbClr val="000000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33490"/>
              </p:ext>
            </p:extLst>
          </p:nvPr>
        </p:nvGraphicFramePr>
        <p:xfrm>
          <a:off x="977636" y="1859632"/>
          <a:ext cx="726073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lipse 1"/>
          <p:cNvSpPr/>
          <p:nvPr/>
        </p:nvSpPr>
        <p:spPr>
          <a:xfrm rot="1363320">
            <a:off x="6987091" y="1631798"/>
            <a:ext cx="1108960" cy="271861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9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84776" cy="892696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Actividad y ventas en supermercados y shopping</a:t>
            </a:r>
            <a:br>
              <a:rPr lang="es-ES" sz="3200" dirty="0" smtClean="0">
                <a:solidFill>
                  <a:schemeClr val="accent2"/>
                </a:solidFill>
              </a:rPr>
            </a:br>
            <a:r>
              <a:rPr lang="es-ES" sz="2400" dirty="0" smtClean="0">
                <a:solidFill>
                  <a:schemeClr val="accent2"/>
                </a:solidFill>
              </a:rPr>
              <a:t>(Var. </a:t>
            </a:r>
            <a:r>
              <a:rPr lang="es-ES" sz="2400" dirty="0" err="1" smtClean="0">
                <a:solidFill>
                  <a:schemeClr val="accent2"/>
                </a:solidFill>
              </a:rPr>
              <a:t>i.a</a:t>
            </a:r>
            <a:r>
              <a:rPr lang="es-ES" sz="2400" dirty="0" smtClean="0">
                <a:solidFill>
                  <a:schemeClr val="accent2"/>
                </a:solidFill>
              </a:rPr>
              <a:t>.)</a:t>
            </a:r>
            <a:endParaRPr lang="es-AR" sz="18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5572" y="629418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INDEC</a:t>
            </a:r>
            <a:endParaRPr lang="es-AR" sz="1400" dirty="0">
              <a:solidFill>
                <a:srgbClr val="000000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603996"/>
              </p:ext>
            </p:extLst>
          </p:nvPr>
        </p:nvGraphicFramePr>
        <p:xfrm>
          <a:off x="899592" y="2090464"/>
          <a:ext cx="7200800" cy="407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54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15616" y="577280"/>
            <a:ext cx="698477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Evolución del empleo</a:t>
            </a:r>
            <a:br>
              <a:rPr lang="es-ES" sz="3200" dirty="0" smtClean="0">
                <a:solidFill>
                  <a:schemeClr val="accent2"/>
                </a:solidFill>
              </a:rPr>
            </a:br>
            <a:r>
              <a:rPr lang="es-ES" sz="2400" dirty="0" smtClean="0">
                <a:solidFill>
                  <a:schemeClr val="accent2"/>
                </a:solidFill>
              </a:rPr>
              <a:t>(en millones de puestos)</a:t>
            </a:r>
            <a:endParaRPr lang="es-AR" sz="18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5572" y="629418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OEDE</a:t>
            </a:r>
            <a:endParaRPr lang="es-AR" sz="1400" dirty="0">
              <a:solidFill>
                <a:srgbClr val="000000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875572" y="1859632"/>
          <a:ext cx="7395712" cy="443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1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25759" y="476672"/>
            <a:ext cx="8892479" cy="108012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acuerdo de gobernabilidad</a:t>
            </a:r>
            <a:endParaRPr lang="es-AR" sz="3200" dirty="0">
              <a:solidFill>
                <a:schemeClr val="accent2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28988611"/>
              </p:ext>
            </p:extLst>
          </p:nvPr>
        </p:nvGraphicFramePr>
        <p:xfrm>
          <a:off x="476669" y="1535119"/>
          <a:ext cx="819065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4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2929" y="476672"/>
            <a:ext cx="8697743" cy="108012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acuerdo de gobernabilidad propuesto por el presidente </a:t>
            </a:r>
            <a:r>
              <a:rPr lang="es-ES" sz="3200" dirty="0" err="1" smtClean="0">
                <a:solidFill>
                  <a:schemeClr val="accent2"/>
                </a:solidFill>
              </a:rPr>
              <a:t>macri</a:t>
            </a:r>
            <a:r>
              <a:rPr lang="es-ES" sz="3200" dirty="0" smtClean="0">
                <a:solidFill>
                  <a:schemeClr val="accent2"/>
                </a:solidFill>
              </a:rPr>
              <a:t> (I)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5536" y="1772816"/>
            <a:ext cx="825253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s-ES" sz="2200" dirty="0" smtClean="0">
                <a:solidFill>
                  <a:srgbClr val="000000"/>
                </a:solidFill>
              </a:rPr>
              <a:t>Lograr y mantener el </a:t>
            </a:r>
            <a:r>
              <a:rPr lang="es-ES" sz="2200" b="1" u="sng" dirty="0" smtClean="0">
                <a:solidFill>
                  <a:srgbClr val="000000"/>
                </a:solidFill>
              </a:rPr>
              <a:t>equilibrio fiscal</a:t>
            </a:r>
            <a:r>
              <a:rPr lang="es-ES" sz="2200" dirty="0" smtClean="0">
                <a:solidFill>
                  <a:srgbClr val="000000"/>
                </a:solidFill>
              </a:rPr>
              <a:t>, tanto en la Nación como en las provincias.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s-ES" sz="2200" dirty="0" smtClean="0">
                <a:solidFill>
                  <a:srgbClr val="000000"/>
                </a:solidFill>
              </a:rPr>
              <a:t>Sostener </a:t>
            </a:r>
            <a:r>
              <a:rPr lang="es-ES" sz="2200" dirty="0">
                <a:solidFill>
                  <a:srgbClr val="000000"/>
                </a:solidFill>
              </a:rPr>
              <a:t>un </a:t>
            </a:r>
            <a:r>
              <a:rPr lang="es-ES" sz="2200" b="1" u="sng" dirty="0">
                <a:solidFill>
                  <a:srgbClr val="000000"/>
                </a:solidFill>
              </a:rPr>
              <a:t>Banco Central independiente</a:t>
            </a:r>
            <a:r>
              <a:rPr lang="es-ES" sz="2200" dirty="0">
                <a:solidFill>
                  <a:srgbClr val="000000"/>
                </a:solidFill>
              </a:rPr>
              <a:t> en el manejo de los instrumentos de política monetaria y cambiaria, en función de su principal objetivo que es el combate a la inflación hasta llevarla a valores similares a los de países vecinos</a:t>
            </a:r>
            <a:r>
              <a:rPr lang="es-ES" sz="22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s-ES" sz="2200" dirty="0" smtClean="0">
                <a:solidFill>
                  <a:srgbClr val="000000"/>
                </a:solidFill>
              </a:rPr>
              <a:t>Promover </a:t>
            </a:r>
            <a:r>
              <a:rPr lang="es-ES" sz="2200" dirty="0">
                <a:solidFill>
                  <a:srgbClr val="000000"/>
                </a:solidFill>
              </a:rPr>
              <a:t>una </a:t>
            </a:r>
            <a:r>
              <a:rPr lang="es-ES" sz="2200" b="1" u="sng" dirty="0">
                <a:solidFill>
                  <a:srgbClr val="000000"/>
                </a:solidFill>
              </a:rPr>
              <a:t>integración inteligente</a:t>
            </a:r>
            <a:r>
              <a:rPr lang="es-ES" sz="2200" dirty="0">
                <a:solidFill>
                  <a:srgbClr val="000000"/>
                </a:solidFill>
              </a:rPr>
              <a:t> con el mundo, trabajando para el crecimiento sostenido de nuestras exportaciones</a:t>
            </a:r>
            <a:r>
              <a:rPr lang="es-ES" sz="22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s-ES" sz="2200" dirty="0" smtClean="0">
                <a:solidFill>
                  <a:srgbClr val="000000"/>
                </a:solidFill>
              </a:rPr>
              <a:t>Respeto </a:t>
            </a:r>
            <a:r>
              <a:rPr lang="es-ES" sz="2200" dirty="0">
                <a:solidFill>
                  <a:srgbClr val="000000"/>
                </a:solidFill>
              </a:rPr>
              <a:t>a la ley, los contratos y los derechos adquiridos con el fin de consolidar la </a:t>
            </a:r>
            <a:r>
              <a:rPr lang="es-ES" sz="2200" b="1" u="sng" dirty="0">
                <a:solidFill>
                  <a:srgbClr val="000000"/>
                </a:solidFill>
              </a:rPr>
              <a:t>seguridad jurídica</a:t>
            </a:r>
            <a:r>
              <a:rPr lang="es-ES" sz="2200" dirty="0">
                <a:solidFill>
                  <a:srgbClr val="000000"/>
                </a:solidFill>
              </a:rPr>
              <a:t>, elemento clave para promover la </a:t>
            </a:r>
            <a:r>
              <a:rPr lang="es-ES" sz="2200" dirty="0" smtClean="0">
                <a:solidFill>
                  <a:srgbClr val="000000"/>
                </a:solidFill>
              </a:rPr>
              <a:t>inversión.</a:t>
            </a:r>
          </a:p>
        </p:txBody>
      </p:sp>
    </p:spTree>
    <p:extLst>
      <p:ext uri="{BB962C8B-B14F-4D97-AF65-F5344CB8AC3E}">
        <p14:creationId xmlns:p14="http://schemas.microsoft.com/office/powerpoint/2010/main" val="18027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25759" y="476672"/>
            <a:ext cx="8892479" cy="108012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acuerdo de gobernabilidad propuesto por el presidente </a:t>
            </a:r>
            <a:r>
              <a:rPr lang="es-ES" sz="3200" dirty="0" err="1" smtClean="0">
                <a:solidFill>
                  <a:schemeClr val="accent2"/>
                </a:solidFill>
              </a:rPr>
              <a:t>macri</a:t>
            </a:r>
            <a:r>
              <a:rPr lang="es-ES" sz="3200" dirty="0" smtClean="0">
                <a:solidFill>
                  <a:schemeClr val="accent2"/>
                </a:solidFill>
              </a:rPr>
              <a:t> (II)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7" y="1772816"/>
            <a:ext cx="849694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 startAt="5"/>
            </a:pPr>
            <a:r>
              <a:rPr lang="es-ES" sz="2200" dirty="0" smtClean="0">
                <a:solidFill>
                  <a:srgbClr val="000000"/>
                </a:solidFill>
              </a:rPr>
              <a:t>Creación de </a:t>
            </a:r>
            <a:r>
              <a:rPr lang="es-ES" sz="2200" b="1" u="sng" dirty="0" smtClean="0">
                <a:solidFill>
                  <a:srgbClr val="000000"/>
                </a:solidFill>
              </a:rPr>
              <a:t>empleo formal</a:t>
            </a:r>
            <a:r>
              <a:rPr lang="es-ES" sz="2200" dirty="0" smtClean="0">
                <a:solidFill>
                  <a:srgbClr val="000000"/>
                </a:solidFill>
              </a:rPr>
              <a:t> a través de una legislación laboral moderna, que se adapte a las nuevas realidades del mundo del trabajo sin poner en riesgo los derechos de trabajadores.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 startAt="5"/>
            </a:pPr>
            <a:r>
              <a:rPr lang="es-ES" sz="2200" dirty="0" smtClean="0">
                <a:solidFill>
                  <a:srgbClr val="000000"/>
                </a:solidFill>
              </a:rPr>
              <a:t>Reducir </a:t>
            </a:r>
            <a:r>
              <a:rPr lang="es-ES" sz="2200" dirty="0">
                <a:solidFill>
                  <a:srgbClr val="000000"/>
                </a:solidFill>
              </a:rPr>
              <a:t>la </a:t>
            </a:r>
            <a:r>
              <a:rPr lang="es-ES" sz="2200" b="1" u="sng" dirty="0">
                <a:solidFill>
                  <a:srgbClr val="000000"/>
                </a:solidFill>
              </a:rPr>
              <a:t>carga impositiva</a:t>
            </a:r>
            <a:r>
              <a:rPr lang="es-ES" sz="2200" dirty="0">
                <a:solidFill>
                  <a:srgbClr val="000000"/>
                </a:solidFill>
              </a:rPr>
              <a:t> nacional, provincial y municipal, empezando por los impuestos </a:t>
            </a:r>
            <a:r>
              <a:rPr lang="es-ES" sz="2200" dirty="0" smtClean="0">
                <a:solidFill>
                  <a:srgbClr val="000000"/>
                </a:solidFill>
              </a:rPr>
              <a:t>distorsivos.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 startAt="5"/>
            </a:pPr>
            <a:r>
              <a:rPr lang="es-ES" sz="2200" dirty="0" smtClean="0">
                <a:solidFill>
                  <a:srgbClr val="000000"/>
                </a:solidFill>
              </a:rPr>
              <a:t>Consolidación </a:t>
            </a:r>
            <a:r>
              <a:rPr lang="es-ES" sz="2200" dirty="0">
                <a:solidFill>
                  <a:srgbClr val="000000"/>
                </a:solidFill>
              </a:rPr>
              <a:t>del </a:t>
            </a:r>
            <a:r>
              <a:rPr lang="es-ES" sz="2200" b="1" u="sng" dirty="0">
                <a:solidFill>
                  <a:srgbClr val="000000"/>
                </a:solidFill>
              </a:rPr>
              <a:t>sistema previsional sostenible</a:t>
            </a:r>
            <a:r>
              <a:rPr lang="es-ES" sz="2200" dirty="0">
                <a:solidFill>
                  <a:srgbClr val="000000"/>
                </a:solidFill>
              </a:rPr>
              <a:t> y equitativo que dé seguridad a los jubilados actuales y </a:t>
            </a:r>
            <a:r>
              <a:rPr lang="es-ES" sz="2200" dirty="0" smtClean="0">
                <a:solidFill>
                  <a:srgbClr val="000000"/>
                </a:solidFill>
              </a:rPr>
              <a:t>futuros.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 startAt="5"/>
            </a:pPr>
            <a:r>
              <a:rPr lang="es-ES" sz="2200" dirty="0" smtClean="0">
                <a:solidFill>
                  <a:srgbClr val="000000"/>
                </a:solidFill>
              </a:rPr>
              <a:t>Consolidación </a:t>
            </a:r>
            <a:r>
              <a:rPr lang="es-ES" sz="2200" dirty="0">
                <a:solidFill>
                  <a:srgbClr val="000000"/>
                </a:solidFill>
              </a:rPr>
              <a:t>de un </a:t>
            </a:r>
            <a:r>
              <a:rPr lang="es-ES" sz="2200" b="1" u="sng" dirty="0">
                <a:solidFill>
                  <a:srgbClr val="000000"/>
                </a:solidFill>
              </a:rPr>
              <a:t>sistema federal transparente</a:t>
            </a:r>
            <a:r>
              <a:rPr lang="es-ES" sz="2200" dirty="0">
                <a:solidFill>
                  <a:srgbClr val="000000"/>
                </a:solidFill>
              </a:rPr>
              <a:t> que asegure transferencias a las provincias no sujetas a la discrecionalidad del Gobierno Nacional de turno</a:t>
            </a:r>
            <a:r>
              <a:rPr lang="es-ES" sz="22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 startAt="5"/>
            </a:pPr>
            <a:r>
              <a:rPr lang="es-ES" sz="2200" dirty="0" smtClean="0">
                <a:solidFill>
                  <a:srgbClr val="000000"/>
                </a:solidFill>
              </a:rPr>
              <a:t>Asegurar </a:t>
            </a:r>
            <a:r>
              <a:rPr lang="es-ES" sz="2200" dirty="0">
                <a:solidFill>
                  <a:srgbClr val="000000"/>
                </a:solidFill>
              </a:rPr>
              <a:t>un </a:t>
            </a:r>
            <a:r>
              <a:rPr lang="es-ES" sz="2200" b="1" u="sng" dirty="0">
                <a:solidFill>
                  <a:srgbClr val="000000"/>
                </a:solidFill>
              </a:rPr>
              <a:t>sistema de estadísticas profesional</a:t>
            </a:r>
            <a:r>
              <a:rPr lang="es-ES" sz="2200" dirty="0">
                <a:solidFill>
                  <a:srgbClr val="000000"/>
                </a:solidFill>
              </a:rPr>
              <a:t>, confiable e </a:t>
            </a:r>
            <a:r>
              <a:rPr lang="es-ES" sz="2200" dirty="0" smtClean="0">
                <a:solidFill>
                  <a:srgbClr val="000000"/>
                </a:solidFill>
              </a:rPr>
              <a:t>independiente.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 startAt="5"/>
            </a:pPr>
            <a:r>
              <a:rPr lang="es-ES" sz="2200" dirty="0" smtClean="0">
                <a:solidFill>
                  <a:srgbClr val="000000"/>
                </a:solidFill>
              </a:rPr>
              <a:t>Cumplimiento </a:t>
            </a:r>
            <a:r>
              <a:rPr lang="es-ES" sz="2200" dirty="0">
                <a:solidFill>
                  <a:srgbClr val="000000"/>
                </a:solidFill>
              </a:rPr>
              <a:t>de </a:t>
            </a:r>
            <a:r>
              <a:rPr lang="es-ES" sz="2200" b="1" u="sng" dirty="0">
                <a:solidFill>
                  <a:srgbClr val="000000"/>
                </a:solidFill>
              </a:rPr>
              <a:t>las obligaciones con nuestros acreedores</a:t>
            </a:r>
            <a:r>
              <a:rPr lang="es-ES" sz="22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5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99592" y="584684"/>
            <a:ext cx="7488832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Escenarios electorales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99592" y="1844824"/>
            <a:ext cx="77048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sz="2400" dirty="0" smtClean="0">
              <a:solidFill>
                <a:srgbClr val="00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sz="2400" dirty="0" smtClean="0">
              <a:solidFill>
                <a:srgbClr val="00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22380611"/>
              </p:ext>
            </p:extLst>
          </p:nvPr>
        </p:nvGraphicFramePr>
        <p:xfrm>
          <a:off x="467544" y="1658745"/>
          <a:ext cx="813690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445238" y="5960429"/>
            <a:ext cx="4397539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200" b="1" u="sng" dirty="0" smtClean="0"/>
              <a:t>INCERTIDUMBRE</a:t>
            </a:r>
          </a:p>
          <a:p>
            <a:pPr algn="ctr"/>
            <a:r>
              <a:rPr lang="es-ES" sz="2200" b="1" u="sng" dirty="0" smtClean="0"/>
              <a:t>TRANSITAR LA TRANSICIÓN</a:t>
            </a:r>
            <a:endParaRPr lang="es-AR" sz="2200" b="1" u="sng" dirty="0"/>
          </a:p>
        </p:txBody>
      </p:sp>
      <p:sp>
        <p:nvSpPr>
          <p:cNvPr id="11" name="Abrir llave 10"/>
          <p:cNvSpPr/>
          <p:nvPr/>
        </p:nvSpPr>
        <p:spPr>
          <a:xfrm rot="16200000">
            <a:off x="4450422" y="3095962"/>
            <a:ext cx="314261" cy="5274586"/>
          </a:xfrm>
          <a:prstGeom prst="lef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5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15616" y="497219"/>
            <a:ext cx="698477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PBI per cápita en argentina y otros países</a:t>
            </a:r>
            <a:r>
              <a:rPr lang="es-ES" sz="3200" dirty="0">
                <a:solidFill>
                  <a:schemeClr val="accent2"/>
                </a:solidFill>
              </a:rPr>
              <a:t> </a:t>
            </a:r>
            <a:r>
              <a:rPr lang="es-ES" sz="2400" dirty="0" smtClean="0">
                <a:solidFill>
                  <a:schemeClr val="accent2"/>
                </a:solidFill>
              </a:rPr>
              <a:t>(1950-2016)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99592" y="6381328"/>
            <a:ext cx="6558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Banco Mundial</a:t>
            </a:r>
          </a:p>
        </p:txBody>
      </p:sp>
      <p:graphicFrame>
        <p:nvGraphicFramePr>
          <p:cNvPr id="29" name="Chart 19">
            <a:extLst>
              <a:ext uri="{FF2B5EF4-FFF2-40B4-BE49-F238E27FC236}">
                <a16:creationId xmlns:a16="http://schemas.microsoft.com/office/drawing/2014/main" id="{D5DDD069-7423-4689-98E9-25DAF016B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415793"/>
              </p:ext>
            </p:extLst>
          </p:nvPr>
        </p:nvGraphicFramePr>
        <p:xfrm>
          <a:off x="701570" y="1713019"/>
          <a:ext cx="78128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2" name="Conector recto 31"/>
          <p:cNvCxnSpPr/>
          <p:nvPr/>
        </p:nvCxnSpPr>
        <p:spPr>
          <a:xfrm>
            <a:off x="1259632" y="4509120"/>
            <a:ext cx="684076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6232422" y="2060848"/>
            <a:ext cx="1872208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u="sng" dirty="0" smtClean="0">
                <a:solidFill>
                  <a:srgbClr val="000000"/>
                </a:solidFill>
              </a:rPr>
              <a:t>Trampa del ingreso medio</a:t>
            </a:r>
            <a:endParaRPr lang="es-AR" sz="16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99592" y="658126"/>
            <a:ext cx="7488832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Escenarios electorales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99592" y="1844824"/>
            <a:ext cx="77048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sz="2400" dirty="0" smtClean="0">
              <a:solidFill>
                <a:srgbClr val="00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sz="2400" dirty="0" smtClean="0">
              <a:solidFill>
                <a:srgbClr val="00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83568" y="1619235"/>
            <a:ext cx="77048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600"/>
              </a:spcAft>
              <a:buFont typeface="+mj-lt"/>
              <a:buAutoNum type="romanUcPeriod"/>
            </a:pPr>
            <a:r>
              <a:rPr lang="es-ES" sz="2400" b="1" i="1" dirty="0" smtClean="0">
                <a:solidFill>
                  <a:srgbClr val="000000"/>
                </a:solidFill>
              </a:rPr>
              <a:t>Gana “Cambiemos”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Continúa la </a:t>
            </a:r>
            <a:r>
              <a:rPr lang="es-ES" sz="2400" b="1" u="sng" dirty="0">
                <a:solidFill>
                  <a:srgbClr val="000000"/>
                </a:solidFill>
              </a:rPr>
              <a:t>apertura de la economía</a:t>
            </a:r>
            <a:r>
              <a:rPr lang="es-ES" sz="2400" dirty="0">
                <a:solidFill>
                  <a:srgbClr val="000000"/>
                </a:solidFill>
              </a:rPr>
              <a:t> y </a:t>
            </a:r>
            <a:r>
              <a:rPr lang="es-ES" sz="2400" dirty="0" smtClean="0">
                <a:solidFill>
                  <a:srgbClr val="000000"/>
                </a:solidFill>
              </a:rPr>
              <a:t>el fuerte vínculo con la comunidad financiera internacional.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Es incierto lo que pueda suceder post elecciones en caso de ser reelecto. ¿</a:t>
            </a:r>
            <a:r>
              <a:rPr lang="es-ES" sz="2400" b="1" u="sng" dirty="0" smtClean="0">
                <a:solidFill>
                  <a:srgbClr val="000000"/>
                </a:solidFill>
              </a:rPr>
              <a:t>Más ajuste?</a:t>
            </a:r>
            <a:r>
              <a:rPr lang="es-ES" sz="2400" dirty="0" smtClean="0">
                <a:solidFill>
                  <a:srgbClr val="000000"/>
                </a:solidFill>
              </a:rPr>
              <a:t> ¿O continúa esta política de contención social?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Se estima que la economía continuará en baja. </a:t>
            </a:r>
            <a:r>
              <a:rPr lang="es-ES" sz="2400" b="1" u="sng" dirty="0" smtClean="0">
                <a:solidFill>
                  <a:srgbClr val="000000"/>
                </a:solidFill>
              </a:rPr>
              <a:t>Imposible prever qué medidas</a:t>
            </a:r>
            <a:r>
              <a:rPr lang="es-ES" sz="2400" b="1" dirty="0" smtClean="0">
                <a:solidFill>
                  <a:srgbClr val="000000"/>
                </a:solidFill>
              </a:rPr>
              <a:t> </a:t>
            </a:r>
            <a:r>
              <a:rPr lang="es-ES" sz="2400" dirty="0" smtClean="0">
                <a:solidFill>
                  <a:srgbClr val="000000"/>
                </a:solidFill>
              </a:rPr>
              <a:t>implementará el Gobierno en esta etapa.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¿Reformas estructurales?</a:t>
            </a:r>
          </a:p>
        </p:txBody>
      </p:sp>
    </p:spTree>
    <p:extLst>
      <p:ext uri="{BB962C8B-B14F-4D97-AF65-F5344CB8AC3E}">
        <p14:creationId xmlns:p14="http://schemas.microsoft.com/office/powerpoint/2010/main" val="12585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88832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Escenarios electorales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99592" y="1844824"/>
            <a:ext cx="77048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sz="2400" dirty="0" smtClean="0">
              <a:solidFill>
                <a:srgbClr val="00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sz="2400" dirty="0" smtClean="0">
              <a:solidFill>
                <a:srgbClr val="00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1560" y="1628800"/>
            <a:ext cx="79928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600"/>
              </a:spcAft>
              <a:buFont typeface="+mj-lt"/>
              <a:buAutoNum type="romanUcPeriod" startAt="2"/>
            </a:pPr>
            <a:r>
              <a:rPr lang="es-ES" sz="2400" b="1" i="1" dirty="0" smtClean="0">
                <a:solidFill>
                  <a:srgbClr val="000000"/>
                </a:solidFill>
              </a:rPr>
              <a:t>Gana Unidad Ciudadana</a:t>
            </a:r>
          </a:p>
          <a:p>
            <a:pPr marL="971550" lvl="1" indent="-5143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Es esperable que se impongan </a:t>
            </a:r>
            <a:r>
              <a:rPr lang="es-ES" sz="2400" b="1" u="sng" dirty="0" smtClean="0">
                <a:solidFill>
                  <a:srgbClr val="000000"/>
                </a:solidFill>
              </a:rPr>
              <a:t>barreras al comercio exterior</a:t>
            </a:r>
            <a:r>
              <a:rPr lang="es-ES" sz="2400" dirty="0" smtClean="0">
                <a:solidFill>
                  <a:srgbClr val="000000"/>
                </a:solidFill>
              </a:rPr>
              <a:t>, tanto a la exportación de productos básicos como a la importaciones.</a:t>
            </a:r>
          </a:p>
          <a:p>
            <a:pPr marL="971550" lvl="1" indent="-5143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u="sng" dirty="0" smtClean="0">
                <a:solidFill>
                  <a:srgbClr val="000000"/>
                </a:solidFill>
              </a:rPr>
              <a:t>¿Cierre de la economía? ¿</a:t>
            </a:r>
            <a:r>
              <a:rPr lang="es-ES" sz="2400" b="1" i="1" u="sng" dirty="0" smtClean="0">
                <a:solidFill>
                  <a:srgbClr val="000000"/>
                </a:solidFill>
              </a:rPr>
              <a:t>Default</a:t>
            </a:r>
            <a:r>
              <a:rPr lang="es-ES" sz="2400" b="1" u="sng" dirty="0" smtClean="0">
                <a:solidFill>
                  <a:srgbClr val="000000"/>
                </a:solidFill>
              </a:rPr>
              <a:t> de deuda?</a:t>
            </a:r>
          </a:p>
          <a:p>
            <a:pPr marL="971550" lvl="1" indent="-5143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Los </a:t>
            </a:r>
            <a:r>
              <a:rPr lang="es-ES" sz="2400" b="1" u="sng" dirty="0" smtClean="0">
                <a:solidFill>
                  <a:srgbClr val="000000"/>
                </a:solidFill>
              </a:rPr>
              <a:t>mercados</a:t>
            </a:r>
            <a:r>
              <a:rPr lang="es-ES" sz="2400" dirty="0" smtClean="0">
                <a:solidFill>
                  <a:srgbClr val="000000"/>
                </a:solidFill>
              </a:rPr>
              <a:t> están </a:t>
            </a:r>
            <a:r>
              <a:rPr lang="es-ES" sz="2400" b="1" u="sng" dirty="0" smtClean="0">
                <a:solidFill>
                  <a:srgbClr val="000000"/>
                </a:solidFill>
              </a:rPr>
              <a:t>impacientes</a:t>
            </a:r>
            <a:r>
              <a:rPr lang="es-ES" sz="2400" dirty="0" smtClean="0">
                <a:solidFill>
                  <a:srgbClr val="000000"/>
                </a:solidFill>
              </a:rPr>
              <a:t> por esta posibilidad dada sus consecuencias en el comercio, en la economía y en las relaciones internacionales.</a:t>
            </a:r>
          </a:p>
          <a:p>
            <a:pPr marL="971550" lvl="1" indent="-5143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u="sng" dirty="0" smtClean="0">
                <a:solidFill>
                  <a:srgbClr val="000000"/>
                </a:solidFill>
              </a:rPr>
              <a:t>¿Volver al pasado?</a:t>
            </a:r>
          </a:p>
          <a:p>
            <a:pPr lvl="1" algn="just">
              <a:spcAft>
                <a:spcPts val="600"/>
              </a:spcAft>
            </a:pPr>
            <a:endParaRPr lang="es-ES" sz="1000" i="1" dirty="0" smtClean="0">
              <a:solidFill>
                <a:srgbClr val="000000"/>
              </a:solidFill>
            </a:endParaRPr>
          </a:p>
          <a:p>
            <a:pPr marL="514350" indent="-514350" algn="just">
              <a:spcAft>
                <a:spcPts val="600"/>
              </a:spcAft>
              <a:buFont typeface="+mj-lt"/>
              <a:buAutoNum type="romanUcPeriod" startAt="2"/>
            </a:pPr>
            <a:r>
              <a:rPr lang="es-ES" sz="2400" b="1" i="1" dirty="0" smtClean="0">
                <a:solidFill>
                  <a:srgbClr val="000000"/>
                </a:solidFill>
              </a:rPr>
              <a:t>Gana otra alternativa (Quien?)</a:t>
            </a:r>
            <a:endParaRPr lang="es-AR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73370" y="2515896"/>
            <a:ext cx="7515053" cy="1345152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accent2"/>
                </a:solidFill>
              </a:rPr>
              <a:t>Reforma del </a:t>
            </a:r>
            <a:r>
              <a:rPr lang="es-ES" dirty="0" err="1" smtClean="0">
                <a:solidFill>
                  <a:schemeClr val="accent2"/>
                </a:solidFill>
              </a:rPr>
              <a:t>mercosur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br>
              <a:rPr lang="es-ES" dirty="0" smtClean="0">
                <a:solidFill>
                  <a:schemeClr val="accent2"/>
                </a:solidFill>
              </a:rPr>
            </a:br>
            <a:r>
              <a:rPr lang="es-ES" dirty="0" smtClean="0">
                <a:solidFill>
                  <a:schemeClr val="accent2"/>
                </a:solidFill>
              </a:rPr>
              <a:t>después de 30 años…</a:t>
            </a:r>
            <a:endParaRPr lang="es-AR" dirty="0">
              <a:solidFill>
                <a:schemeClr val="accent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99592" y="1844824"/>
            <a:ext cx="77048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sz="2400" dirty="0" smtClean="0">
              <a:solidFill>
                <a:srgbClr val="00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sz="2400" dirty="0" smtClean="0">
              <a:solidFill>
                <a:srgbClr val="00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00800" cy="129614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Comercio total </a:t>
            </a:r>
            <a:r>
              <a:rPr lang="es-ES" sz="3200" dirty="0" err="1" smtClean="0">
                <a:solidFill>
                  <a:schemeClr val="accent2"/>
                </a:solidFill>
              </a:rPr>
              <a:t>mercosur</a:t>
            </a:r>
            <a:r>
              <a:rPr lang="es-ES" sz="3200" dirty="0" smtClean="0">
                <a:solidFill>
                  <a:schemeClr val="accent2"/>
                </a:solidFill>
              </a:rPr>
              <a:t> – mundo </a:t>
            </a:r>
            <a:r>
              <a:rPr lang="es-ES" sz="2400" dirty="0" smtClean="0">
                <a:solidFill>
                  <a:schemeClr val="accent2"/>
                </a:solidFill>
              </a:rPr>
              <a:t>(en millones de </a:t>
            </a:r>
            <a:r>
              <a:rPr lang="es-ES" sz="2400" dirty="0" err="1" smtClean="0">
                <a:solidFill>
                  <a:schemeClr val="accent2"/>
                </a:solidFill>
              </a:rPr>
              <a:t>usd</a:t>
            </a:r>
            <a:r>
              <a:rPr lang="es-ES" sz="2400" dirty="0" smtClean="0">
                <a:solidFill>
                  <a:schemeClr val="accent2"/>
                </a:solidFill>
              </a:rPr>
              <a:t>)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5572" y="629418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</a:t>
            </a:r>
            <a:r>
              <a:rPr lang="es-ES" sz="1400" dirty="0" err="1" smtClean="0">
                <a:solidFill>
                  <a:srgbClr val="000000"/>
                </a:solidFill>
              </a:rPr>
              <a:t>Trade</a:t>
            </a:r>
            <a:r>
              <a:rPr lang="es-ES" sz="1400" dirty="0" smtClean="0">
                <a:solidFill>
                  <a:srgbClr val="000000"/>
                </a:solidFill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</a:rPr>
              <a:t>Map</a:t>
            </a:r>
            <a:endParaRPr lang="es-AR" sz="1400" dirty="0">
              <a:solidFill>
                <a:srgbClr val="000000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8906"/>
              </p:ext>
            </p:extLst>
          </p:nvPr>
        </p:nvGraphicFramePr>
        <p:xfrm>
          <a:off x="875572" y="1859633"/>
          <a:ext cx="7368836" cy="430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20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84776" cy="129614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Comercio exterior </a:t>
            </a:r>
            <a:r>
              <a:rPr lang="es-ES" sz="3200" dirty="0" err="1" smtClean="0">
                <a:solidFill>
                  <a:schemeClr val="accent2"/>
                </a:solidFill>
              </a:rPr>
              <a:t>mercosur</a:t>
            </a:r>
            <a:r>
              <a:rPr lang="es-ES" sz="3200" dirty="0" smtClean="0">
                <a:solidFill>
                  <a:schemeClr val="accent2"/>
                </a:solidFill>
              </a:rPr>
              <a:t>: </a:t>
            </a:r>
            <a:r>
              <a:rPr lang="es-ES" sz="3200" dirty="0" err="1" smtClean="0">
                <a:solidFill>
                  <a:schemeClr val="accent2"/>
                </a:solidFill>
              </a:rPr>
              <a:t>intra</a:t>
            </a:r>
            <a:r>
              <a:rPr lang="es-ES" sz="3200" dirty="0" smtClean="0">
                <a:solidFill>
                  <a:schemeClr val="accent2"/>
                </a:solidFill>
              </a:rPr>
              <a:t> – extrazona</a:t>
            </a:r>
            <a:br>
              <a:rPr lang="es-ES" sz="3200" dirty="0" smtClean="0">
                <a:solidFill>
                  <a:schemeClr val="accent2"/>
                </a:solidFill>
              </a:rPr>
            </a:br>
            <a:r>
              <a:rPr lang="es-ES" sz="2400" dirty="0" smtClean="0">
                <a:solidFill>
                  <a:schemeClr val="accent2"/>
                </a:solidFill>
              </a:rPr>
              <a:t>(porcentaje del total)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5572" y="629418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</a:t>
            </a:r>
            <a:r>
              <a:rPr lang="es-ES" sz="1400" dirty="0" err="1" smtClean="0">
                <a:solidFill>
                  <a:srgbClr val="000000"/>
                </a:solidFill>
              </a:rPr>
              <a:t>Trade</a:t>
            </a:r>
            <a:r>
              <a:rPr lang="es-ES" sz="1400" dirty="0" smtClean="0">
                <a:solidFill>
                  <a:srgbClr val="000000"/>
                </a:solidFill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</a:rPr>
              <a:t>Map</a:t>
            </a:r>
            <a:endParaRPr lang="es-AR" sz="1400" dirty="0">
              <a:solidFill>
                <a:srgbClr val="000000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860588"/>
              </p:ext>
            </p:extLst>
          </p:nvPr>
        </p:nvGraphicFramePr>
        <p:xfrm>
          <a:off x="640998" y="2105598"/>
          <a:ext cx="7656868" cy="4362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78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0317" y="404664"/>
            <a:ext cx="7488832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reformas en agenda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5333" y="1484784"/>
            <a:ext cx="807879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400" b="1" dirty="0" smtClean="0">
                <a:solidFill>
                  <a:srgbClr val="000000"/>
                </a:solidFill>
              </a:rPr>
              <a:t>Modificación del Arancel Externo Común (AEC)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Se pretende </a:t>
            </a:r>
            <a:r>
              <a:rPr lang="es-ES" sz="2400" b="1" u="sng" dirty="0" smtClean="0">
                <a:solidFill>
                  <a:srgbClr val="000000"/>
                </a:solidFill>
              </a:rPr>
              <a:t>bajar los aranceles extra-bloque</a:t>
            </a:r>
            <a:r>
              <a:rPr lang="es-ES" sz="2400" dirty="0" smtClean="0">
                <a:solidFill>
                  <a:srgbClr val="000000"/>
                </a:solidFill>
              </a:rPr>
              <a:t> de ciertos productos para reducir costos y lograr una mayor competitividad de las industrias en los mercados.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La </a:t>
            </a:r>
            <a:r>
              <a:rPr lang="es-ES" sz="2400" b="1" u="sng" dirty="0" smtClean="0">
                <a:solidFill>
                  <a:srgbClr val="000000"/>
                </a:solidFill>
              </a:rPr>
              <a:t>reducción de los aranceles</a:t>
            </a:r>
            <a:r>
              <a:rPr lang="es-ES" sz="2400" dirty="0" smtClean="0">
                <a:solidFill>
                  <a:srgbClr val="000000"/>
                </a:solidFill>
              </a:rPr>
              <a:t> a las importaciones al nivel de la región –la mitad </a:t>
            </a:r>
            <a:r>
              <a:rPr lang="es-ES" sz="2400" dirty="0">
                <a:solidFill>
                  <a:srgbClr val="000000"/>
                </a:solidFill>
              </a:rPr>
              <a:t>del </a:t>
            </a:r>
            <a:r>
              <a:rPr lang="es-ES" sz="2400" dirty="0" smtClean="0">
                <a:solidFill>
                  <a:srgbClr val="000000"/>
                </a:solidFill>
              </a:rPr>
              <a:t>Mercosur– debe ser </a:t>
            </a:r>
            <a:r>
              <a:rPr lang="es-ES" sz="2400" b="1" u="sng" dirty="0" smtClean="0">
                <a:solidFill>
                  <a:srgbClr val="000000"/>
                </a:solidFill>
              </a:rPr>
              <a:t>progresiva</a:t>
            </a:r>
            <a:r>
              <a:rPr lang="es-ES" sz="2400" dirty="0" smtClean="0">
                <a:solidFill>
                  <a:srgbClr val="000000"/>
                </a:solidFill>
              </a:rPr>
              <a:t> para no perjudicar a la industria =&gt; Esto se enfrenta a la posición más extrema de Brasil.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Esta modificación arancelaria urge hace tiempo, ya que se estima que permitirá </a:t>
            </a:r>
            <a:r>
              <a:rPr lang="es-ES" sz="2400" b="1" u="sng" dirty="0" smtClean="0">
                <a:solidFill>
                  <a:srgbClr val="000000"/>
                </a:solidFill>
              </a:rPr>
              <a:t>incrementar sustancialmente    el intercambio</a:t>
            </a:r>
            <a:r>
              <a:rPr lang="es-ES" sz="2400" b="1" dirty="0" smtClean="0">
                <a:solidFill>
                  <a:srgbClr val="000000"/>
                </a:solidFill>
              </a:rPr>
              <a:t> </a:t>
            </a:r>
            <a:r>
              <a:rPr lang="es-ES" sz="2400" dirty="0" smtClean="0">
                <a:solidFill>
                  <a:srgbClr val="000000"/>
                </a:solidFill>
              </a:rPr>
              <a:t>con otros bloques comerciales.</a:t>
            </a:r>
          </a:p>
        </p:txBody>
      </p:sp>
    </p:spTree>
    <p:extLst>
      <p:ext uri="{BB962C8B-B14F-4D97-AF65-F5344CB8AC3E}">
        <p14:creationId xmlns:p14="http://schemas.microsoft.com/office/powerpoint/2010/main" val="6423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0316" y="476672"/>
            <a:ext cx="7488832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reformas en agenda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22049" y="1628800"/>
            <a:ext cx="790536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400" b="1" dirty="0" smtClean="0">
                <a:solidFill>
                  <a:srgbClr val="000000"/>
                </a:solidFill>
              </a:rPr>
              <a:t>Flexibilización de las negociaciones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Tanto Argentina como Brasil propondrán que los países del bloque puedan </a:t>
            </a:r>
            <a:r>
              <a:rPr lang="es-ES" sz="2400" b="1" u="sng" dirty="0">
                <a:solidFill>
                  <a:srgbClr val="000000"/>
                </a:solidFill>
              </a:rPr>
              <a:t>negociar acuerdos comerciales en </a:t>
            </a:r>
            <a:r>
              <a:rPr lang="es-ES" sz="2400" b="1" u="sng" dirty="0" smtClean="0">
                <a:solidFill>
                  <a:srgbClr val="000000"/>
                </a:solidFill>
              </a:rPr>
              <a:t>forma unilateral</a:t>
            </a:r>
            <a:r>
              <a:rPr lang="es-ES" sz="2400" dirty="0" smtClean="0">
                <a:solidFill>
                  <a:srgbClr val="000000"/>
                </a:solidFill>
              </a:rPr>
              <a:t> con otros países.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Esta medida dará mayor </a:t>
            </a:r>
            <a:r>
              <a:rPr lang="es-ES" sz="2400" b="1" u="sng" dirty="0" smtClean="0">
                <a:solidFill>
                  <a:srgbClr val="000000"/>
                </a:solidFill>
              </a:rPr>
              <a:t>fluidez a las relaciones comerciales</a:t>
            </a:r>
            <a:r>
              <a:rPr lang="es-ES" sz="2400" dirty="0" smtClean="0">
                <a:solidFill>
                  <a:srgbClr val="000000"/>
                </a:solidFill>
              </a:rPr>
              <a:t> con otras naciones, necesario para lograr una mejor inserción en el mundo.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Reforzar el Mercosur =&gt; Estrategia de acercamiento con la </a:t>
            </a:r>
            <a:r>
              <a:rPr lang="es-ES" sz="2400" b="1" u="sng" dirty="0" smtClean="0">
                <a:solidFill>
                  <a:srgbClr val="000000"/>
                </a:solidFill>
              </a:rPr>
              <a:t>Alianza del Pacífico</a:t>
            </a:r>
            <a:r>
              <a:rPr lang="es-ES" sz="2400" b="1" dirty="0" smtClean="0">
                <a:solidFill>
                  <a:srgbClr val="000000"/>
                </a:solidFill>
              </a:rPr>
              <a:t> </a:t>
            </a:r>
            <a:r>
              <a:rPr lang="es-ES" sz="2400" dirty="0" smtClean="0">
                <a:solidFill>
                  <a:srgbClr val="000000"/>
                </a:solidFill>
              </a:rPr>
              <a:t>como puente para ingresar en el mercado asiático.</a:t>
            </a:r>
          </a:p>
        </p:txBody>
      </p:sp>
    </p:spTree>
    <p:extLst>
      <p:ext uri="{BB962C8B-B14F-4D97-AF65-F5344CB8AC3E}">
        <p14:creationId xmlns:p14="http://schemas.microsoft.com/office/powerpoint/2010/main" val="42278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0315" y="493899"/>
            <a:ext cx="7488832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reformas en agenda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22048" y="1628800"/>
            <a:ext cx="79103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400" b="1" dirty="0" smtClean="0">
                <a:solidFill>
                  <a:srgbClr val="000000"/>
                </a:solidFill>
              </a:rPr>
              <a:t>Eliminación de la burocracia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Argentina plantea </a:t>
            </a:r>
            <a:r>
              <a:rPr lang="es-ES" sz="2400" b="1" u="sng" dirty="0" smtClean="0">
                <a:solidFill>
                  <a:srgbClr val="000000"/>
                </a:solidFill>
              </a:rPr>
              <a:t>eliminar la burocracia</a:t>
            </a:r>
            <a:r>
              <a:rPr lang="es-ES" sz="2400" dirty="0" smtClean="0">
                <a:solidFill>
                  <a:srgbClr val="000000"/>
                </a:solidFill>
              </a:rPr>
              <a:t> antigua del Mercosur, sea secretarias y comisiones.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Se busca un </a:t>
            </a:r>
            <a:r>
              <a:rPr lang="es-ES" sz="2400" b="1" u="sng" dirty="0" smtClean="0">
                <a:solidFill>
                  <a:srgbClr val="000000"/>
                </a:solidFill>
              </a:rPr>
              <a:t>bloque regional más dinámico</a:t>
            </a:r>
            <a:r>
              <a:rPr lang="es-ES" sz="2400" dirty="0" smtClean="0">
                <a:solidFill>
                  <a:srgbClr val="000000"/>
                </a:solidFill>
              </a:rPr>
              <a:t> y ágil, que disminuya los costos elevados de los estados miembros para su sostenimiento.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30315" y="4437112"/>
            <a:ext cx="745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ES" sz="2400" i="1" dirty="0" smtClean="0">
                <a:solidFill>
                  <a:srgbClr val="000000"/>
                </a:solidFill>
              </a:rPr>
              <a:t>El debate de las propuestas que propondrá Argentina se realizará en la </a:t>
            </a:r>
            <a:r>
              <a:rPr lang="es-ES" sz="2400" b="1" i="1" u="sng" dirty="0" smtClean="0">
                <a:solidFill>
                  <a:srgbClr val="000000"/>
                </a:solidFill>
              </a:rPr>
              <a:t>próxima cumbre</a:t>
            </a:r>
            <a:r>
              <a:rPr lang="es-ES" sz="2400" i="1" dirty="0" smtClean="0">
                <a:solidFill>
                  <a:srgbClr val="000000"/>
                </a:solidFill>
              </a:rPr>
              <a:t> del </a:t>
            </a:r>
            <a:r>
              <a:rPr lang="es-ES" sz="2400" b="1" i="1" u="sng" dirty="0" smtClean="0">
                <a:solidFill>
                  <a:srgbClr val="000000"/>
                </a:solidFill>
              </a:rPr>
              <a:t>Mercosur en julio</a:t>
            </a:r>
            <a:r>
              <a:rPr lang="es-ES" sz="2400" i="1" dirty="0" smtClean="0">
                <a:solidFill>
                  <a:srgbClr val="000000"/>
                </a:solidFill>
              </a:rPr>
              <a:t>, en la ciudad de Santa Fe.</a:t>
            </a:r>
          </a:p>
        </p:txBody>
      </p:sp>
    </p:spTree>
    <p:extLst>
      <p:ext uri="{BB962C8B-B14F-4D97-AF65-F5344CB8AC3E}">
        <p14:creationId xmlns:p14="http://schemas.microsoft.com/office/powerpoint/2010/main" val="28029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619672" y="2276872"/>
            <a:ext cx="5616624" cy="1944216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accent2"/>
                </a:solidFill>
              </a:rPr>
              <a:t>Negociaciones comerciales</a:t>
            </a:r>
            <a:endParaRPr lang="es-A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02607" y="692696"/>
            <a:ext cx="7488832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MERCOSUR – UNIÓN EUROPEA</a:t>
            </a:r>
            <a:endParaRPr lang="es-AR" sz="3200" dirty="0">
              <a:solidFill>
                <a:schemeClr val="accent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7" t="3207" r="19300" b="3797"/>
          <a:stretch/>
        </p:blipFill>
        <p:spPr>
          <a:xfrm>
            <a:off x="7878167" y="800998"/>
            <a:ext cx="826543" cy="5829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6" y="609479"/>
            <a:ext cx="937662" cy="84276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95691" y="1680579"/>
            <a:ext cx="778579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El acuerdo continua la </a:t>
            </a:r>
            <a:r>
              <a:rPr lang="es-ES" sz="2400" b="1" u="sng" dirty="0" smtClean="0">
                <a:solidFill>
                  <a:srgbClr val="000000"/>
                </a:solidFill>
              </a:rPr>
              <a:t>instancia de negociaciones</a:t>
            </a:r>
            <a:r>
              <a:rPr lang="es-ES" sz="2400" dirty="0" smtClean="0">
                <a:solidFill>
                  <a:srgbClr val="000000"/>
                </a:solidFill>
              </a:rPr>
              <a:t>, pese a la firme voluntad política de los bloques.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En la reunión de marzo, </a:t>
            </a:r>
            <a:r>
              <a:rPr lang="es-ES" sz="2400" u="sng" dirty="0" smtClean="0">
                <a:solidFill>
                  <a:srgbClr val="000000"/>
                </a:solidFill>
              </a:rPr>
              <a:t>no</a:t>
            </a:r>
            <a:r>
              <a:rPr lang="es-ES" sz="2400" dirty="0" smtClean="0">
                <a:solidFill>
                  <a:srgbClr val="000000"/>
                </a:solidFill>
              </a:rPr>
              <a:t> se registraron </a:t>
            </a:r>
            <a:r>
              <a:rPr lang="es-ES" sz="2400" u="sng" dirty="0" smtClean="0">
                <a:solidFill>
                  <a:srgbClr val="000000"/>
                </a:solidFill>
              </a:rPr>
              <a:t>avances significativos</a:t>
            </a:r>
            <a:r>
              <a:rPr lang="es-ES" sz="2400" dirty="0" smtClean="0">
                <a:solidFill>
                  <a:srgbClr val="000000"/>
                </a:solidFill>
              </a:rPr>
              <a:t> en las negociaciones.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En </a:t>
            </a:r>
            <a:r>
              <a:rPr lang="es-ES" sz="2400" b="1" u="sng" dirty="0" smtClean="0">
                <a:solidFill>
                  <a:srgbClr val="000000"/>
                </a:solidFill>
              </a:rPr>
              <a:t>mayo</a:t>
            </a:r>
            <a:r>
              <a:rPr lang="es-ES" sz="2400" dirty="0" smtClean="0">
                <a:solidFill>
                  <a:srgbClr val="000000"/>
                </a:solidFill>
              </a:rPr>
              <a:t> se realizará una nueva </a:t>
            </a:r>
            <a:r>
              <a:rPr lang="es-ES" sz="2400" b="1" u="sng" dirty="0" smtClean="0">
                <a:solidFill>
                  <a:srgbClr val="000000"/>
                </a:solidFill>
              </a:rPr>
              <a:t>cumbre</a:t>
            </a:r>
            <a:r>
              <a:rPr lang="es-ES" sz="2400" dirty="0" smtClean="0">
                <a:solidFill>
                  <a:srgbClr val="000000"/>
                </a:solidFill>
              </a:rPr>
              <a:t> entre las partes, en Buenos Aires.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Sin embargo, no se prevé la concreción del acuerdo debido a la celebración de las </a:t>
            </a:r>
            <a:r>
              <a:rPr lang="es-ES" sz="2400" b="1" u="sng" dirty="0" smtClean="0">
                <a:solidFill>
                  <a:srgbClr val="000000"/>
                </a:solidFill>
              </a:rPr>
              <a:t>elecciones parlamentarias en Europa</a:t>
            </a:r>
            <a:r>
              <a:rPr lang="es-ES" sz="2400" dirty="0" smtClean="0">
                <a:solidFill>
                  <a:srgbClr val="000000"/>
                </a:solidFill>
              </a:rPr>
              <a:t> el próximo mes.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La </a:t>
            </a:r>
            <a:r>
              <a:rPr lang="es-ES" sz="2400" b="1" u="sng" dirty="0" smtClean="0">
                <a:solidFill>
                  <a:srgbClr val="000000"/>
                </a:solidFill>
              </a:rPr>
              <a:t>renovación del Parlamento Europeo</a:t>
            </a:r>
            <a:r>
              <a:rPr lang="es-ES" sz="2400" dirty="0" smtClean="0">
                <a:solidFill>
                  <a:srgbClr val="000000"/>
                </a:solidFill>
              </a:rPr>
              <a:t> podría retrasar aún más el fin de las negociaciones.</a:t>
            </a:r>
            <a:endParaRPr lang="es-A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15616" y="577280"/>
            <a:ext cx="698477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Cuenta corriente y déficit fiscal financiero </a:t>
            </a:r>
            <a:br>
              <a:rPr lang="es-ES" sz="3200" dirty="0" smtClean="0">
                <a:solidFill>
                  <a:schemeClr val="accent2"/>
                </a:solidFill>
              </a:rPr>
            </a:br>
            <a:r>
              <a:rPr lang="es-ES" sz="2400" dirty="0" smtClean="0">
                <a:solidFill>
                  <a:schemeClr val="accent2"/>
                </a:solidFill>
              </a:rPr>
              <a:t>(en porcentaje del </a:t>
            </a:r>
            <a:r>
              <a:rPr lang="es-ES" sz="2400" dirty="0" err="1" smtClean="0">
                <a:solidFill>
                  <a:schemeClr val="accent2"/>
                </a:solidFill>
              </a:rPr>
              <a:t>pbi</a:t>
            </a:r>
            <a:r>
              <a:rPr lang="es-ES" sz="2400" dirty="0" smtClean="0">
                <a:solidFill>
                  <a:schemeClr val="accent2"/>
                </a:solidFill>
              </a:rPr>
              <a:t>)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99592" y="6381328"/>
            <a:ext cx="6558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Ministerio de Hacienda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245596"/>
              </p:ext>
            </p:extLst>
          </p:nvPr>
        </p:nvGraphicFramePr>
        <p:xfrm>
          <a:off x="899592" y="2009763"/>
          <a:ext cx="7560840" cy="415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34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0317" y="706390"/>
            <a:ext cx="7488832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MERCOSUR – UNIÓN EUROPEA</a:t>
            </a:r>
            <a:endParaRPr lang="es-AR" sz="3200" dirty="0">
              <a:solidFill>
                <a:schemeClr val="accent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7" t="3207" r="19300" b="3797"/>
          <a:stretch/>
        </p:blipFill>
        <p:spPr>
          <a:xfrm>
            <a:off x="7905877" y="899042"/>
            <a:ext cx="826543" cy="5829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53062"/>
            <a:ext cx="937662" cy="84276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43656" y="1819055"/>
            <a:ext cx="786215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Representa el </a:t>
            </a:r>
            <a:r>
              <a:rPr lang="es-ES" sz="2400" b="1" u="sng" dirty="0" smtClean="0">
                <a:solidFill>
                  <a:srgbClr val="000000"/>
                </a:solidFill>
              </a:rPr>
              <a:t>primer acuerdo</a:t>
            </a:r>
            <a:r>
              <a:rPr lang="es-ES" sz="2400" dirty="0" smtClean="0">
                <a:solidFill>
                  <a:srgbClr val="000000"/>
                </a:solidFill>
              </a:rPr>
              <a:t> entre el bloque sudamericano con naciones desarrolladas.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000000"/>
                </a:solidFill>
              </a:rPr>
              <a:t>Concretar el acuerdo </a:t>
            </a:r>
            <a:r>
              <a:rPr lang="es-ES" sz="2400" dirty="0" smtClean="0">
                <a:solidFill>
                  <a:srgbClr val="000000"/>
                </a:solidFill>
              </a:rPr>
              <a:t>permitirá:</a:t>
            </a:r>
            <a:endParaRPr lang="es-ES" sz="2400" dirty="0">
              <a:solidFill>
                <a:srgbClr val="000000"/>
              </a:solidFill>
            </a:endParaRPr>
          </a:p>
          <a:p>
            <a:pPr marL="800100" lvl="1" indent="-252000" algn="just">
              <a:spcAft>
                <a:spcPts val="600"/>
              </a:spcAft>
              <a:buFontTx/>
              <a:buChar char="-"/>
            </a:pPr>
            <a:r>
              <a:rPr lang="es-AR" sz="2400" b="1" u="sng" dirty="0" smtClean="0">
                <a:solidFill>
                  <a:srgbClr val="000000"/>
                </a:solidFill>
              </a:rPr>
              <a:t>acceder </a:t>
            </a:r>
            <a:r>
              <a:rPr lang="es-AR" sz="2400" b="1" u="sng" dirty="0">
                <a:solidFill>
                  <a:srgbClr val="000000"/>
                </a:solidFill>
              </a:rPr>
              <a:t>al mercado</a:t>
            </a:r>
            <a:r>
              <a:rPr lang="es-AR" sz="2400" dirty="0">
                <a:solidFill>
                  <a:srgbClr val="000000"/>
                </a:solidFill>
              </a:rPr>
              <a:t> de la mayor economía del mundo;</a:t>
            </a:r>
          </a:p>
          <a:p>
            <a:pPr marL="800100" lvl="1" indent="-252000" algn="just">
              <a:spcAft>
                <a:spcPts val="600"/>
              </a:spcAft>
              <a:buFontTx/>
              <a:buChar char="-"/>
            </a:pPr>
            <a:r>
              <a:rPr lang="es-AR" sz="2400" dirty="0" smtClean="0">
                <a:solidFill>
                  <a:srgbClr val="000000"/>
                </a:solidFill>
              </a:rPr>
              <a:t>diversificar </a:t>
            </a:r>
            <a:r>
              <a:rPr lang="es-AR" sz="2400" dirty="0">
                <a:solidFill>
                  <a:srgbClr val="000000"/>
                </a:solidFill>
              </a:rPr>
              <a:t>el </a:t>
            </a:r>
            <a:r>
              <a:rPr lang="es-AR" sz="2400" b="1" u="sng" dirty="0">
                <a:solidFill>
                  <a:srgbClr val="000000"/>
                </a:solidFill>
              </a:rPr>
              <a:t>patrón </a:t>
            </a:r>
            <a:r>
              <a:rPr lang="es-AR" sz="2400" b="1" u="sng" dirty="0" smtClean="0">
                <a:solidFill>
                  <a:srgbClr val="000000"/>
                </a:solidFill>
              </a:rPr>
              <a:t>de exportación</a:t>
            </a:r>
            <a:r>
              <a:rPr lang="es-AR" sz="2400" dirty="0">
                <a:solidFill>
                  <a:srgbClr val="000000"/>
                </a:solidFill>
              </a:rPr>
              <a:t>;</a:t>
            </a:r>
          </a:p>
          <a:p>
            <a:pPr marL="800100" lvl="1" indent="-252000" algn="just">
              <a:spcAft>
                <a:spcPts val="600"/>
              </a:spcAft>
              <a:buFontTx/>
              <a:buChar char="-"/>
            </a:pPr>
            <a:r>
              <a:rPr lang="es-AR" sz="2400" dirty="0">
                <a:solidFill>
                  <a:srgbClr val="000000"/>
                </a:solidFill>
              </a:rPr>
              <a:t>incentivar la radicación de </a:t>
            </a:r>
            <a:r>
              <a:rPr lang="es-AR" sz="2400" b="1" u="sng" dirty="0">
                <a:solidFill>
                  <a:srgbClr val="000000"/>
                </a:solidFill>
              </a:rPr>
              <a:t>inversiones</a:t>
            </a:r>
            <a:r>
              <a:rPr lang="es-AR" sz="2400" dirty="0">
                <a:solidFill>
                  <a:srgbClr val="000000"/>
                </a:solidFill>
              </a:rPr>
              <a:t> en diversos </a:t>
            </a:r>
            <a:r>
              <a:rPr lang="es-AR" sz="2400" dirty="0" smtClean="0">
                <a:solidFill>
                  <a:srgbClr val="000000"/>
                </a:solidFill>
              </a:rPr>
              <a:t>sectores productivos</a:t>
            </a:r>
            <a:r>
              <a:rPr lang="es-AR" sz="2400" dirty="0">
                <a:solidFill>
                  <a:srgbClr val="000000"/>
                </a:solidFill>
              </a:rPr>
              <a:t>;</a:t>
            </a:r>
          </a:p>
          <a:p>
            <a:pPr marL="800100" lvl="1" indent="-252000" algn="just">
              <a:spcAft>
                <a:spcPts val="600"/>
              </a:spcAft>
              <a:buFontTx/>
              <a:buChar char="-"/>
            </a:pPr>
            <a:r>
              <a:rPr lang="es-ES" sz="2400" b="1" dirty="0">
                <a:solidFill>
                  <a:srgbClr val="000000"/>
                </a:solidFill>
              </a:rPr>
              <a:t>“</a:t>
            </a:r>
            <a:r>
              <a:rPr lang="es-ES" sz="2400" b="1" u="sng" dirty="0">
                <a:solidFill>
                  <a:srgbClr val="000000"/>
                </a:solidFill>
              </a:rPr>
              <a:t>asociación estratégica</a:t>
            </a:r>
            <a:r>
              <a:rPr lang="es-ES" sz="2400" b="1" dirty="0">
                <a:solidFill>
                  <a:srgbClr val="000000"/>
                </a:solidFill>
              </a:rPr>
              <a:t>” </a:t>
            </a:r>
            <a:r>
              <a:rPr lang="es-ES" sz="2400" dirty="0">
                <a:solidFill>
                  <a:srgbClr val="000000"/>
                </a:solidFill>
              </a:rPr>
              <a:t>para la cooperación entre las regiones y el diálogo político.</a:t>
            </a:r>
            <a:endParaRPr lang="es-A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84781" y="496168"/>
            <a:ext cx="7488832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Mercosur – Canadá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8807" y="1411205"/>
            <a:ext cx="8150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En curso: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38676" y="1772816"/>
            <a:ext cx="778104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2400" b="1" i="1" dirty="0" smtClean="0">
                <a:solidFill>
                  <a:srgbClr val="000000"/>
                </a:solidFill>
              </a:rPr>
              <a:t>Canadá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En marzo se realizó la </a:t>
            </a:r>
            <a:r>
              <a:rPr lang="es-ES" sz="2400" b="1" u="sng" dirty="0" smtClean="0">
                <a:solidFill>
                  <a:srgbClr val="000000"/>
                </a:solidFill>
              </a:rPr>
              <a:t>5° ronda </a:t>
            </a:r>
            <a:r>
              <a:rPr lang="es-ES" sz="2400" b="1" u="sng" dirty="0">
                <a:solidFill>
                  <a:srgbClr val="000000"/>
                </a:solidFill>
              </a:rPr>
              <a:t>de </a:t>
            </a:r>
            <a:r>
              <a:rPr lang="es-ES" sz="2400" b="1" u="sng" dirty="0" smtClean="0">
                <a:solidFill>
                  <a:srgbClr val="000000"/>
                </a:solidFill>
              </a:rPr>
              <a:t>negociaciones</a:t>
            </a:r>
            <a:r>
              <a:rPr lang="es-ES" sz="2400" dirty="0" smtClean="0">
                <a:solidFill>
                  <a:srgbClr val="000000"/>
                </a:solidFill>
              </a:rPr>
              <a:t> en Ottawa, donde se avanzó en la concreción de un </a:t>
            </a:r>
            <a:r>
              <a:rPr lang="es-ES" sz="2400" b="1" u="sng" dirty="0" smtClean="0">
                <a:solidFill>
                  <a:srgbClr val="000000"/>
                </a:solidFill>
              </a:rPr>
              <a:t>tratado de libre comercio</a:t>
            </a:r>
            <a:r>
              <a:rPr lang="es-ES" sz="2400" b="1" dirty="0" smtClean="0">
                <a:solidFill>
                  <a:srgbClr val="000000"/>
                </a:solidFill>
              </a:rPr>
              <a:t> </a:t>
            </a:r>
            <a:r>
              <a:rPr lang="es-ES" sz="2400" dirty="0" smtClean="0">
                <a:solidFill>
                  <a:srgbClr val="000000"/>
                </a:solidFill>
              </a:rPr>
              <a:t>a </a:t>
            </a:r>
            <a:r>
              <a:rPr lang="es-ES" sz="2400" dirty="0">
                <a:solidFill>
                  <a:srgbClr val="000000"/>
                </a:solidFill>
              </a:rPr>
              <a:t>firmarse este </a:t>
            </a:r>
            <a:r>
              <a:rPr lang="es-ES" sz="2400" dirty="0" smtClean="0">
                <a:solidFill>
                  <a:srgbClr val="000000"/>
                </a:solidFill>
              </a:rPr>
              <a:t>año.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 smtClean="0">
                <a:solidFill>
                  <a:srgbClr val="000000"/>
                </a:solidFill>
              </a:rPr>
              <a:t>Los </a:t>
            </a:r>
            <a:r>
              <a:rPr lang="es-AR" sz="2400" dirty="0">
                <a:solidFill>
                  <a:srgbClr val="000000"/>
                </a:solidFill>
              </a:rPr>
              <a:t>capítulos de </a:t>
            </a:r>
            <a:r>
              <a:rPr lang="es-AR" sz="2400" b="1" u="sng" dirty="0">
                <a:solidFill>
                  <a:srgbClr val="000000"/>
                </a:solidFill>
              </a:rPr>
              <a:t>Facilitación del Comercio, Buenas Prácticas Regulatorias y Propiedad </a:t>
            </a:r>
            <a:r>
              <a:rPr lang="es-AR" sz="2400" b="1" u="sng" dirty="0" smtClean="0">
                <a:solidFill>
                  <a:srgbClr val="000000"/>
                </a:solidFill>
              </a:rPr>
              <a:t>Intelectual</a:t>
            </a:r>
            <a:r>
              <a:rPr lang="es-AR" sz="2400" b="1" dirty="0" smtClean="0">
                <a:solidFill>
                  <a:srgbClr val="000000"/>
                </a:solidFill>
              </a:rPr>
              <a:t> </a:t>
            </a:r>
            <a:r>
              <a:rPr lang="es-AR" sz="2400" dirty="0" smtClean="0">
                <a:solidFill>
                  <a:srgbClr val="000000"/>
                </a:solidFill>
              </a:rPr>
              <a:t>tuvieron un gran avance durante la ronda.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Próximas reuniones en Montevideo, Buenos Aires, Ottawa y Brasilia para </a:t>
            </a:r>
            <a:r>
              <a:rPr lang="es-ES" sz="2400" b="1" u="sng" dirty="0" smtClean="0">
                <a:solidFill>
                  <a:srgbClr val="000000"/>
                </a:solidFill>
              </a:rPr>
              <a:t>concluir negociaciones</a:t>
            </a:r>
            <a:r>
              <a:rPr lang="es-ES" sz="2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La región espera incrementar su volumen de </a:t>
            </a:r>
            <a:r>
              <a:rPr lang="es-ES" sz="2400" b="1" u="sng" dirty="0" smtClean="0">
                <a:solidFill>
                  <a:srgbClr val="000000"/>
                </a:solidFill>
              </a:rPr>
              <a:t>exportaciones</a:t>
            </a:r>
            <a:r>
              <a:rPr lang="es-ES" sz="2400" dirty="0" smtClean="0">
                <a:solidFill>
                  <a:srgbClr val="000000"/>
                </a:solidFill>
              </a:rPr>
              <a:t> con la firma del acuerdo.</a:t>
            </a:r>
            <a:endParaRPr lang="es-AR" sz="2400" dirty="0">
              <a:solidFill>
                <a:srgbClr val="000000"/>
              </a:solidFill>
            </a:endParaRPr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72870"/>
            <a:ext cx="576064" cy="317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46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0317" y="570811"/>
            <a:ext cx="7488832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Mercosur – corea del sur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5536" y="1458986"/>
            <a:ext cx="8150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En curso: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17294" y="1920651"/>
            <a:ext cx="78195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2400" b="1" i="1" dirty="0" smtClean="0">
                <a:solidFill>
                  <a:srgbClr val="000000"/>
                </a:solidFill>
              </a:rPr>
              <a:t>Corea </a:t>
            </a:r>
            <a:r>
              <a:rPr lang="es-ES" sz="2400" b="1" i="1" dirty="0">
                <a:solidFill>
                  <a:srgbClr val="000000"/>
                </a:solidFill>
              </a:rPr>
              <a:t>del </a:t>
            </a:r>
            <a:r>
              <a:rPr lang="es-ES" sz="2400" b="1" i="1" dirty="0" smtClean="0">
                <a:solidFill>
                  <a:srgbClr val="000000"/>
                </a:solidFill>
              </a:rPr>
              <a:t>Sur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En abril se concertó, en Seúl, la </a:t>
            </a:r>
            <a:r>
              <a:rPr lang="es-ES" sz="2400" b="1" u="sng" dirty="0" smtClean="0">
                <a:solidFill>
                  <a:srgbClr val="000000"/>
                </a:solidFill>
              </a:rPr>
              <a:t>II Ronda de Negociaciones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AR" sz="2400" dirty="0" smtClean="0">
                <a:solidFill>
                  <a:srgbClr val="000000"/>
                </a:solidFill>
              </a:rPr>
              <a:t>entre </a:t>
            </a:r>
            <a:r>
              <a:rPr lang="es-AR" sz="2400" dirty="0">
                <a:solidFill>
                  <a:srgbClr val="000000"/>
                </a:solidFill>
              </a:rPr>
              <a:t>las </a:t>
            </a:r>
            <a:r>
              <a:rPr lang="es-AR" sz="2400" dirty="0" smtClean="0">
                <a:solidFill>
                  <a:srgbClr val="000000"/>
                </a:solidFill>
              </a:rPr>
              <a:t>partes.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 smtClean="0">
                <a:solidFill>
                  <a:srgbClr val="000000"/>
                </a:solidFill>
              </a:rPr>
              <a:t>Se prevé acelerar </a:t>
            </a:r>
            <a:r>
              <a:rPr lang="es-AR" sz="2400" dirty="0">
                <a:solidFill>
                  <a:srgbClr val="000000"/>
                </a:solidFill>
              </a:rPr>
              <a:t>las negociaciones </a:t>
            </a:r>
            <a:r>
              <a:rPr lang="es-AR" sz="2400" dirty="0" smtClean="0">
                <a:solidFill>
                  <a:srgbClr val="000000"/>
                </a:solidFill>
              </a:rPr>
              <a:t>en 2019 para </a:t>
            </a:r>
            <a:r>
              <a:rPr lang="es-AR" sz="2400" dirty="0">
                <a:solidFill>
                  <a:srgbClr val="000000"/>
                </a:solidFill>
              </a:rPr>
              <a:t>llegar a </a:t>
            </a:r>
            <a:r>
              <a:rPr lang="es-AR" sz="2400" b="1" u="sng" dirty="0">
                <a:solidFill>
                  <a:srgbClr val="000000"/>
                </a:solidFill>
              </a:rPr>
              <a:t>firmar un acuerdo</a:t>
            </a:r>
            <a:r>
              <a:rPr lang="es-AR" sz="2400" u="sng" dirty="0">
                <a:solidFill>
                  <a:srgbClr val="000000"/>
                </a:solidFill>
              </a:rPr>
              <a:t> </a:t>
            </a:r>
            <a:r>
              <a:rPr lang="es-AR" sz="2400" dirty="0">
                <a:solidFill>
                  <a:srgbClr val="000000"/>
                </a:solidFill>
              </a:rPr>
              <a:t>en junio de </a:t>
            </a:r>
            <a:r>
              <a:rPr lang="es-AR" sz="2400" b="1" u="sng" dirty="0">
                <a:solidFill>
                  <a:srgbClr val="000000"/>
                </a:solidFill>
              </a:rPr>
              <a:t>2020</a:t>
            </a:r>
            <a:r>
              <a:rPr lang="es-AR" sz="2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Permitiría un </a:t>
            </a:r>
            <a:r>
              <a:rPr lang="es-ES" sz="2400" b="1" u="sng" dirty="0" smtClean="0">
                <a:solidFill>
                  <a:srgbClr val="000000"/>
                </a:solidFill>
              </a:rPr>
              <a:t>puente de acceso</a:t>
            </a:r>
            <a:r>
              <a:rPr lang="es-ES" sz="2400" b="1" dirty="0" smtClean="0">
                <a:solidFill>
                  <a:srgbClr val="000000"/>
                </a:solidFill>
              </a:rPr>
              <a:t> </a:t>
            </a:r>
            <a:r>
              <a:rPr lang="es-ES" sz="2400" dirty="0" smtClean="0">
                <a:solidFill>
                  <a:srgbClr val="000000"/>
                </a:solidFill>
              </a:rPr>
              <a:t>de las exportaciones sudamericanas a la región de Asia Pacífico.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Corea es un importante inversor a nivel global, y el acuerdo podría favorecer el </a:t>
            </a:r>
            <a:r>
              <a:rPr lang="es-ES" sz="2400" b="1" u="sng" dirty="0" smtClean="0">
                <a:solidFill>
                  <a:srgbClr val="000000"/>
                </a:solidFill>
              </a:rPr>
              <a:t>flujo de capitales</a:t>
            </a:r>
            <a:r>
              <a:rPr lang="es-ES" sz="2400" b="1" dirty="0" smtClean="0">
                <a:solidFill>
                  <a:srgbClr val="000000"/>
                </a:solidFill>
              </a:rPr>
              <a:t> </a:t>
            </a:r>
            <a:r>
              <a:rPr lang="es-ES" sz="2400" dirty="0" smtClean="0">
                <a:solidFill>
                  <a:srgbClr val="000000"/>
                </a:solidFill>
              </a:rPr>
              <a:t>a la región.</a:t>
            </a:r>
            <a:endParaRPr lang="es-ES" sz="2400" dirty="0">
              <a:solidFill>
                <a:srgbClr val="000000"/>
              </a:solidFill>
            </a:endParaRPr>
          </a:p>
        </p:txBody>
      </p:sp>
      <p:pic>
        <p:nvPicPr>
          <p:cNvPr id="8" name="Imagen 7" descr="File:Flag of South Korea.sv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79827"/>
            <a:ext cx="648072" cy="402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29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69860" y="449443"/>
            <a:ext cx="7895728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Mercosur – Asociación europea de libre comercio (EFTA)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4952" y="1407012"/>
            <a:ext cx="8150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En curso: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83568" y="1890142"/>
            <a:ext cx="796500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just">
              <a:spcAft>
                <a:spcPts val="600"/>
              </a:spcAft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s-ES" i="1" dirty="0" smtClean="0"/>
              <a:t>EFTA</a:t>
            </a:r>
            <a:r>
              <a:rPr lang="es-ES" b="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b="0" dirty="0" smtClean="0"/>
              <a:t>En febrero </a:t>
            </a:r>
            <a:r>
              <a:rPr lang="es-AR" b="0" dirty="0"/>
              <a:t>se realizó la </a:t>
            </a:r>
            <a:r>
              <a:rPr lang="es-AR" u="sng" dirty="0"/>
              <a:t>VII Ronda de Negociaciones </a:t>
            </a:r>
            <a:r>
              <a:rPr lang="es-AR" b="0" dirty="0"/>
              <a:t>para un acuerdo comercial entre </a:t>
            </a:r>
            <a:r>
              <a:rPr lang="es-AR" b="0" dirty="0" smtClean="0"/>
              <a:t>los bloques.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u="sng" dirty="0" smtClean="0"/>
              <a:t>Gran </a:t>
            </a:r>
            <a:r>
              <a:rPr lang="es-AR" u="sng" dirty="0"/>
              <a:t>avance</a:t>
            </a:r>
            <a:r>
              <a:rPr lang="es-AR" b="0" dirty="0"/>
              <a:t> en </a:t>
            </a:r>
            <a:r>
              <a:rPr lang="es-AR" b="0" dirty="0" smtClean="0"/>
              <a:t>intercambio </a:t>
            </a:r>
            <a:r>
              <a:rPr lang="es-AR" b="0" dirty="0"/>
              <a:t>de oferta de acceso de bienes, servicios, </a:t>
            </a:r>
            <a:r>
              <a:rPr lang="es-AR" b="0" dirty="0" smtClean="0"/>
              <a:t>compras gubernamentales e inversiones.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b="0" dirty="0" smtClean="0"/>
              <a:t>El </a:t>
            </a:r>
            <a:r>
              <a:rPr lang="es-AR" u="sng" dirty="0"/>
              <a:t>próximo encuentro</a:t>
            </a:r>
            <a:r>
              <a:rPr lang="es-AR" b="0" dirty="0"/>
              <a:t> </a:t>
            </a:r>
            <a:r>
              <a:rPr lang="es-AR" b="0" dirty="0" smtClean="0"/>
              <a:t>será en la semana del </a:t>
            </a:r>
            <a:r>
              <a:rPr lang="es-AR" b="0" dirty="0"/>
              <a:t>6 de </a:t>
            </a:r>
            <a:r>
              <a:rPr lang="es-AR" u="sng" dirty="0" smtClean="0"/>
              <a:t>mayo</a:t>
            </a:r>
            <a:r>
              <a:rPr lang="es-AR" b="0" dirty="0" smtClean="0"/>
              <a:t> </a:t>
            </a:r>
            <a:r>
              <a:rPr lang="es-AR" b="0" dirty="0"/>
              <a:t>en Buenos Aires</a:t>
            </a:r>
            <a:r>
              <a:rPr lang="es-AR" b="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0" dirty="0" smtClean="0"/>
              <a:t>Representa un importante mercado por su elevada</a:t>
            </a:r>
            <a:r>
              <a:rPr lang="es-ES" b="0" u="sng" dirty="0" smtClean="0"/>
              <a:t> </a:t>
            </a:r>
            <a:r>
              <a:rPr lang="es-ES" u="sng" dirty="0" smtClean="0"/>
              <a:t>capacidad de consumo per cápita y</a:t>
            </a:r>
            <a:r>
              <a:rPr lang="es-ES" dirty="0" smtClean="0"/>
              <a:t> </a:t>
            </a:r>
            <a:r>
              <a:rPr lang="es-ES" b="0" dirty="0" smtClean="0"/>
              <a:t>por ser fuente </a:t>
            </a:r>
            <a:r>
              <a:rPr lang="es-ES" u="sng" dirty="0" smtClean="0"/>
              <a:t>emisora de capitales para la IED</a:t>
            </a:r>
            <a:r>
              <a:rPr lang="es-ES" b="0" dirty="0" smtClean="0"/>
              <a:t>.</a:t>
            </a:r>
            <a:endParaRPr lang="es-AR" b="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63398"/>
            <a:ext cx="712879" cy="50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39428" y="475662"/>
            <a:ext cx="7488832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argentina – México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9944" y="1350059"/>
            <a:ext cx="8150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Renegociación: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73319" y="1811724"/>
            <a:ext cx="785601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just">
              <a:spcAft>
                <a:spcPts val="600"/>
              </a:spcAft>
              <a:defRPr sz="2400" b="1" i="1">
                <a:solidFill>
                  <a:srgbClr val="000000"/>
                </a:solidFill>
              </a:defRPr>
            </a:lvl1pPr>
          </a:lstStyle>
          <a:p>
            <a:r>
              <a:rPr lang="es-ES" dirty="0" smtClean="0"/>
              <a:t>México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0" i="0" dirty="0" smtClean="0"/>
              <a:t>En marzo, Argentina renegoció el </a:t>
            </a:r>
            <a:r>
              <a:rPr lang="es-ES" i="0" u="sng" dirty="0" smtClean="0"/>
              <a:t>acuerdo de libre comercio automotor</a:t>
            </a:r>
            <a:r>
              <a:rPr lang="es-ES" b="0" i="0" dirty="0" smtClean="0"/>
              <a:t>, manteniendo por 3 años el sistema de cupos. Contempla un </a:t>
            </a:r>
            <a:r>
              <a:rPr lang="es-ES" b="0" i="0" dirty="0"/>
              <a:t>incremento con respecto al cupo actual del 10% este año y del 5% adicional en 2020 y 2021.</a:t>
            </a:r>
            <a:endParaRPr lang="es-ES" b="0" i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0" i="0" dirty="0" smtClean="0"/>
              <a:t>Concluido el período, el </a:t>
            </a:r>
            <a:r>
              <a:rPr lang="es-ES" i="0" u="sng" dirty="0" smtClean="0"/>
              <a:t>libre comercio de autos</a:t>
            </a:r>
            <a:r>
              <a:rPr lang="es-ES" i="0" dirty="0" smtClean="0"/>
              <a:t> </a:t>
            </a:r>
            <a:r>
              <a:rPr lang="es-ES" b="0" i="0" dirty="0" smtClean="0"/>
              <a:t>entrará en vigencia </a:t>
            </a:r>
            <a:r>
              <a:rPr lang="es-ES" i="0" u="sng" dirty="0" smtClean="0"/>
              <a:t>junto a la ampliación del acuerdo</a:t>
            </a:r>
            <a:r>
              <a:rPr lang="es-ES" i="0" dirty="0" smtClean="0"/>
              <a:t> </a:t>
            </a:r>
            <a:r>
              <a:rPr lang="es-ES" b="0" i="0" dirty="0" smtClean="0"/>
              <a:t>(ACE 6) =&gt; Cerrarla a fin de este año.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0" i="0" dirty="0" smtClean="0"/>
              <a:t>Se prevé </a:t>
            </a:r>
            <a:r>
              <a:rPr lang="es-ES" i="0" u="sng" dirty="0" smtClean="0"/>
              <a:t>equiparar las condiciones de acceso</a:t>
            </a:r>
            <a:r>
              <a:rPr lang="es-ES" b="0" i="0" dirty="0" smtClean="0"/>
              <a:t> de productos locales al mercado mexicano respeto a las que cuentan los productos aztecas en Argentina.</a:t>
            </a:r>
            <a:endParaRPr lang="es-AR" b="0" i="0" dirty="0"/>
          </a:p>
        </p:txBody>
      </p:sp>
      <p:pic>
        <p:nvPicPr>
          <p:cNvPr id="8" name="Imagen 7" descr="Archivo:Flag of Mexico.sv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35808"/>
            <a:ext cx="576064" cy="321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48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99593" y="513323"/>
            <a:ext cx="7488832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Otras negociaciones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1764" y="1723385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just">
              <a:spcAft>
                <a:spcPts val="600"/>
              </a:spcAft>
              <a:defRPr sz="2400" b="1" i="1">
                <a:solidFill>
                  <a:srgbClr val="000000"/>
                </a:solidFill>
              </a:defRPr>
            </a:lvl1pPr>
          </a:lstStyle>
          <a:p>
            <a:r>
              <a:rPr lang="es-ES" dirty="0" smtClean="0"/>
              <a:t>Singapur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b="0" i="0" dirty="0"/>
              <a:t>Entre el 22 y 26 de abril </a:t>
            </a:r>
            <a:r>
              <a:rPr lang="es-AR" b="0" i="0" dirty="0" smtClean="0"/>
              <a:t>se realizó la </a:t>
            </a:r>
            <a:r>
              <a:rPr lang="es-AR" i="0" u="sng" dirty="0" smtClean="0"/>
              <a:t>I Ronda de Negociaciones</a:t>
            </a:r>
            <a:r>
              <a:rPr lang="es-AR" b="0" i="0" dirty="0" smtClean="0"/>
              <a:t> entre Mercosur y Singapur </a:t>
            </a:r>
            <a:r>
              <a:rPr lang="es-AR" b="0" i="0" dirty="0"/>
              <a:t>para avanzar en un acuerdo </a:t>
            </a:r>
            <a:r>
              <a:rPr lang="es-AR" b="0" i="0" dirty="0" smtClean="0"/>
              <a:t>comercial.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0" i="0" dirty="0" smtClean="0"/>
              <a:t>Se abordaron temas relacionados a la aproximación y </a:t>
            </a:r>
            <a:r>
              <a:rPr lang="es-ES" i="0" u="sng" dirty="0" smtClean="0"/>
              <a:t>profundización de la </a:t>
            </a:r>
            <a:r>
              <a:rPr lang="es-ES" i="0" u="sng" dirty="0"/>
              <a:t>relación </a:t>
            </a:r>
            <a:r>
              <a:rPr lang="es-ES" i="0" u="sng" dirty="0" smtClean="0"/>
              <a:t>comercial.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0" i="0" dirty="0" smtClean="0"/>
              <a:t>Es una oportunidad para las </a:t>
            </a:r>
            <a:r>
              <a:rPr lang="es-ES" i="0" u="sng" dirty="0" smtClean="0"/>
              <a:t>exportaciones del bloque en el sudeste asiático</a:t>
            </a:r>
            <a:r>
              <a:rPr lang="es-ES" b="0" i="0" dirty="0" smtClean="0"/>
              <a:t>. Además, Singapur es un destacado inversor a nivel global, por lo cual este acuerdo podría favorecer el </a:t>
            </a:r>
            <a:r>
              <a:rPr lang="es-ES" i="0" u="sng" dirty="0" smtClean="0"/>
              <a:t>flujo de capitales a la región.</a:t>
            </a:r>
          </a:p>
          <a:p>
            <a:r>
              <a:rPr lang="es-ES" dirty="0" smtClean="0"/>
              <a:t>Otros países: Japón y Dinamarca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82255" y="1303285"/>
            <a:ext cx="8150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Tratativas:</a:t>
            </a: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59043"/>
            <a:ext cx="637189" cy="404243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09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97614" y="2276872"/>
            <a:ext cx="7020780" cy="1800200"/>
          </a:xfrm>
        </p:spPr>
        <p:txBody>
          <a:bodyPr>
            <a:noAutofit/>
          </a:bodyPr>
          <a:lstStyle/>
          <a:p>
            <a:r>
              <a:rPr lang="es-AR" dirty="0" smtClean="0">
                <a:solidFill>
                  <a:schemeClr val="accent2"/>
                </a:solidFill>
              </a:rPr>
              <a:t>Medidas de política económica y su impacto en el comercio</a:t>
            </a:r>
            <a:endParaRPr lang="es-AR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806489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Medidas de Política Económica para los próximos años… 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99592" y="1844824"/>
            <a:ext cx="741682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600"/>
              </a:spcAft>
              <a:buFont typeface="+mj-lt"/>
              <a:buAutoNum type="romanUcPeriod"/>
            </a:pPr>
            <a:r>
              <a:rPr lang="es-ES" sz="2400" b="1" dirty="0" smtClean="0">
                <a:solidFill>
                  <a:srgbClr val="000000"/>
                </a:solidFill>
              </a:rPr>
              <a:t>ESTABILIDAD MACROECONÓMICA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Convergencia al </a:t>
            </a:r>
            <a:r>
              <a:rPr lang="es-ES" sz="2400" b="1" u="sng" dirty="0" smtClean="0">
                <a:solidFill>
                  <a:srgbClr val="000000"/>
                </a:solidFill>
              </a:rPr>
              <a:t>equilibrio fiscal</a:t>
            </a:r>
            <a:r>
              <a:rPr lang="es-ES" sz="2400" dirty="0" smtClean="0">
                <a:solidFill>
                  <a:srgbClr val="000000"/>
                </a:solidFill>
              </a:rPr>
              <a:t>, tanto primario como financiero;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Reducción de la </a:t>
            </a:r>
            <a:r>
              <a:rPr lang="es-ES" sz="2400" b="1" u="sng" dirty="0" smtClean="0">
                <a:solidFill>
                  <a:srgbClr val="000000"/>
                </a:solidFill>
              </a:rPr>
              <a:t>inflación</a:t>
            </a:r>
            <a:r>
              <a:rPr lang="es-ES" sz="2400" dirty="0" smtClean="0">
                <a:solidFill>
                  <a:srgbClr val="000000"/>
                </a:solidFill>
              </a:rPr>
              <a:t>, principal flagelo de la economía;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b="1" u="sng" dirty="0" smtClean="0">
                <a:solidFill>
                  <a:srgbClr val="000000"/>
                </a:solidFill>
              </a:rPr>
              <a:t>Tipo de cambio real competitivo</a:t>
            </a:r>
            <a:r>
              <a:rPr lang="es-ES" sz="2400" dirty="0" smtClean="0">
                <a:solidFill>
                  <a:srgbClr val="000000"/>
                </a:solidFill>
              </a:rPr>
              <a:t>: menor volatilidad cambiaria;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b="1" u="sng" dirty="0" smtClean="0">
                <a:solidFill>
                  <a:srgbClr val="000000"/>
                </a:solidFill>
              </a:rPr>
              <a:t>Crecimiento económico</a:t>
            </a:r>
            <a:r>
              <a:rPr lang="es-ES" sz="2400" dirty="0" smtClean="0">
                <a:solidFill>
                  <a:srgbClr val="000000"/>
                </a:solidFill>
              </a:rPr>
              <a:t> estable en el tiempo;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Disminuir la elevada </a:t>
            </a:r>
            <a:r>
              <a:rPr lang="es-ES" sz="2400" b="1" u="sng" dirty="0" smtClean="0">
                <a:solidFill>
                  <a:srgbClr val="000000"/>
                </a:solidFill>
              </a:rPr>
              <a:t>presión impositiva</a:t>
            </a:r>
            <a:r>
              <a:rPr lang="es-ES" sz="24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Reducción de los niveles de </a:t>
            </a:r>
            <a:r>
              <a:rPr lang="es-ES" sz="2400" b="1" u="sng" dirty="0" smtClean="0">
                <a:solidFill>
                  <a:srgbClr val="000000"/>
                </a:solidFill>
              </a:rPr>
              <a:t>pobreza</a:t>
            </a:r>
            <a:r>
              <a:rPr lang="es-ES" sz="24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Avanzar hacia un grado de </a:t>
            </a:r>
            <a:r>
              <a:rPr lang="es-ES" sz="2400" b="1" u="sng" dirty="0" smtClean="0">
                <a:solidFill>
                  <a:srgbClr val="000000"/>
                </a:solidFill>
              </a:rPr>
              <a:t>desarrollo</a:t>
            </a:r>
            <a:r>
              <a:rPr lang="es-ES" sz="2400" dirty="0" smtClean="0">
                <a:solidFill>
                  <a:srgbClr val="000000"/>
                </a:solidFill>
              </a:rPr>
              <a:t> superior;</a:t>
            </a:r>
            <a:endParaRPr lang="es-A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806489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Medidas de Política Económica para los próximos años… 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99592" y="1916832"/>
            <a:ext cx="748883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600"/>
              </a:spcAft>
              <a:buFont typeface="+mj-lt"/>
              <a:buAutoNum type="romanUcPeriod" startAt="2"/>
            </a:pPr>
            <a:r>
              <a:rPr lang="es-ES" sz="2400" b="1" dirty="0" smtClean="0">
                <a:solidFill>
                  <a:srgbClr val="000000"/>
                </a:solidFill>
              </a:rPr>
              <a:t>INSTITUCIONALIDAD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Solidez de las </a:t>
            </a:r>
            <a:r>
              <a:rPr lang="es-ES" sz="2400" b="1" u="sng" dirty="0" smtClean="0">
                <a:solidFill>
                  <a:srgbClr val="000000"/>
                </a:solidFill>
              </a:rPr>
              <a:t>instituciones gubernamentales</a:t>
            </a:r>
            <a:r>
              <a:rPr lang="es-ES" sz="2400" u="sng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Reforzar la </a:t>
            </a:r>
            <a:r>
              <a:rPr lang="es-ES" sz="2400" b="1" u="sng" dirty="0" smtClean="0">
                <a:solidFill>
                  <a:srgbClr val="000000"/>
                </a:solidFill>
              </a:rPr>
              <a:t>independencia del BCRA</a:t>
            </a:r>
            <a:r>
              <a:rPr lang="es-ES" sz="2400" dirty="0" smtClean="0">
                <a:solidFill>
                  <a:srgbClr val="000000"/>
                </a:solidFill>
              </a:rPr>
              <a:t> a través de la modificación de la Carta Orgánica;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Continuar con el </a:t>
            </a:r>
            <a:r>
              <a:rPr lang="es-ES" sz="2400" b="1" u="sng" dirty="0" smtClean="0">
                <a:solidFill>
                  <a:srgbClr val="000000"/>
                </a:solidFill>
              </a:rPr>
              <a:t>fortalecimiento y la transparencia</a:t>
            </a:r>
            <a:r>
              <a:rPr lang="es-ES" sz="2400" dirty="0" smtClean="0">
                <a:solidFill>
                  <a:srgbClr val="000000"/>
                </a:solidFill>
              </a:rPr>
              <a:t> de las </a:t>
            </a:r>
            <a:r>
              <a:rPr lang="es-ES" sz="2400" b="1" u="sng" dirty="0" smtClean="0">
                <a:solidFill>
                  <a:srgbClr val="000000"/>
                </a:solidFill>
              </a:rPr>
              <a:t>estadísticas</a:t>
            </a:r>
            <a:r>
              <a:rPr lang="es-ES" sz="24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000000"/>
                </a:solidFill>
              </a:rPr>
              <a:t>E</a:t>
            </a:r>
            <a:r>
              <a:rPr lang="es-ES" sz="2400" dirty="0" smtClean="0">
                <a:solidFill>
                  <a:srgbClr val="000000"/>
                </a:solidFill>
              </a:rPr>
              <a:t>fectivizar el ingreso a la </a:t>
            </a:r>
            <a:r>
              <a:rPr lang="es-ES" sz="2400" b="1" u="sng" dirty="0" smtClean="0">
                <a:solidFill>
                  <a:srgbClr val="000000"/>
                </a:solidFill>
              </a:rPr>
              <a:t>OECD</a:t>
            </a:r>
            <a:r>
              <a:rPr lang="es-ES" sz="2400" dirty="0" smtClean="0">
                <a:solidFill>
                  <a:srgbClr val="000000"/>
                </a:solidFill>
              </a:rPr>
              <a:t> en pos de jerarquizar las medidas de política económica y social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Continuar </a:t>
            </a:r>
            <a:r>
              <a:rPr lang="es-ES" sz="2400" dirty="0">
                <a:solidFill>
                  <a:srgbClr val="000000"/>
                </a:solidFill>
              </a:rPr>
              <a:t>combatiendo la </a:t>
            </a:r>
            <a:r>
              <a:rPr lang="es-ES" sz="2400" b="1" u="sng" dirty="0" smtClean="0">
                <a:solidFill>
                  <a:srgbClr val="000000"/>
                </a:solidFill>
              </a:rPr>
              <a:t>corrupción</a:t>
            </a:r>
            <a:r>
              <a:rPr lang="es-ES" sz="2400" u="sng" dirty="0">
                <a:solidFill>
                  <a:srgbClr val="000000"/>
                </a:solidFill>
              </a:rPr>
              <a:t>.</a:t>
            </a:r>
            <a:endParaRPr lang="es-E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806489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Medidas de Política Económica para los próximos años… </a:t>
            </a:r>
            <a:endParaRPr lang="es-AR" sz="3200" dirty="0">
              <a:solidFill>
                <a:schemeClr val="accent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06297" y="1844824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600"/>
              </a:spcAft>
              <a:buFont typeface="+mj-lt"/>
              <a:buAutoNum type="romanUcPeriod" startAt="3"/>
            </a:pPr>
            <a:r>
              <a:rPr lang="es-ES" sz="2400" b="1" dirty="0" smtClean="0">
                <a:solidFill>
                  <a:srgbClr val="000000"/>
                </a:solidFill>
              </a:rPr>
              <a:t>POTENCIAR LAS RELACIONES EXTERNAS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Estrechar lazos con principales </a:t>
            </a:r>
            <a:r>
              <a:rPr lang="es-ES" sz="2400" b="1" u="sng" dirty="0" smtClean="0">
                <a:solidFill>
                  <a:srgbClr val="000000"/>
                </a:solidFill>
              </a:rPr>
              <a:t>socios comerciales</a:t>
            </a:r>
            <a:r>
              <a:rPr lang="es-ES" sz="2400" b="1" dirty="0" smtClean="0">
                <a:solidFill>
                  <a:srgbClr val="000000"/>
                </a:solidFill>
              </a:rPr>
              <a:t> </a:t>
            </a:r>
            <a:r>
              <a:rPr lang="es-ES" sz="2400" dirty="0" smtClean="0">
                <a:solidFill>
                  <a:srgbClr val="000000"/>
                </a:solidFill>
              </a:rPr>
              <a:t>de la economía;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Flexibilizar las “rigideces” que impone el </a:t>
            </a:r>
            <a:r>
              <a:rPr lang="es-ES" sz="2400" b="1" u="sng" dirty="0" smtClean="0">
                <a:solidFill>
                  <a:srgbClr val="000000"/>
                </a:solidFill>
              </a:rPr>
              <a:t>Mercosur</a:t>
            </a:r>
            <a:r>
              <a:rPr lang="es-ES" sz="24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Avanzar en la firma de </a:t>
            </a:r>
            <a:r>
              <a:rPr lang="es-ES" sz="2400" b="1" u="sng" dirty="0" smtClean="0">
                <a:solidFill>
                  <a:srgbClr val="000000"/>
                </a:solidFill>
              </a:rPr>
              <a:t>acuerdos comerciales</a:t>
            </a:r>
            <a:r>
              <a:rPr lang="es-ES" sz="2400" b="1" dirty="0" smtClean="0">
                <a:solidFill>
                  <a:srgbClr val="000000"/>
                </a:solidFill>
              </a:rPr>
              <a:t> </a:t>
            </a:r>
            <a:r>
              <a:rPr lang="es-ES" sz="2400" dirty="0" smtClean="0">
                <a:solidFill>
                  <a:srgbClr val="000000"/>
                </a:solidFill>
              </a:rPr>
              <a:t>con mercados en crecimiento (Alianza del Pacífico);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000000"/>
                </a:solidFill>
              </a:rPr>
              <a:t>Eliminar los </a:t>
            </a:r>
            <a:r>
              <a:rPr lang="es-ES" sz="2400" b="1" u="sng" dirty="0">
                <a:solidFill>
                  <a:srgbClr val="000000"/>
                </a:solidFill>
              </a:rPr>
              <a:t>derechos de exportación</a:t>
            </a:r>
            <a:r>
              <a:rPr lang="es-ES" sz="2400" dirty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Diversificar la </a:t>
            </a:r>
            <a:r>
              <a:rPr lang="es-ES" sz="2400" b="1" u="sng" dirty="0" smtClean="0">
                <a:solidFill>
                  <a:srgbClr val="000000"/>
                </a:solidFill>
              </a:rPr>
              <a:t>matriz exportadora</a:t>
            </a:r>
            <a:r>
              <a:rPr lang="es-ES" sz="24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Impulsar </a:t>
            </a:r>
            <a:r>
              <a:rPr lang="es-ES" sz="2400" b="1" u="sng" dirty="0" smtClean="0">
                <a:solidFill>
                  <a:srgbClr val="000000"/>
                </a:solidFill>
              </a:rPr>
              <a:t>negociaciones con países emergentes </a:t>
            </a:r>
            <a:r>
              <a:rPr lang="es-ES" sz="2400" dirty="0" smtClean="0">
                <a:solidFill>
                  <a:srgbClr val="000000"/>
                </a:solidFill>
              </a:rPr>
              <a:t>que tengan una complementariedad con el país.</a:t>
            </a:r>
            <a:endParaRPr lang="es-A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15616" y="577280"/>
            <a:ext cx="698477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Tipo de cambio nominal</a:t>
            </a:r>
            <a:br>
              <a:rPr lang="es-ES" sz="3200" dirty="0" smtClean="0">
                <a:solidFill>
                  <a:schemeClr val="accent2"/>
                </a:solidFill>
              </a:rPr>
            </a:br>
            <a:r>
              <a:rPr lang="es-ES" sz="2400" dirty="0" smtClean="0">
                <a:solidFill>
                  <a:schemeClr val="accent2"/>
                </a:solidFill>
              </a:rPr>
              <a:t>(promedio mensual)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5572" y="629418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BCRA</a:t>
            </a:r>
            <a:endParaRPr lang="es-AR" sz="1400" dirty="0">
              <a:solidFill>
                <a:srgbClr val="000000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863846"/>
              </p:ext>
            </p:extLst>
          </p:nvPr>
        </p:nvGraphicFramePr>
        <p:xfrm>
          <a:off x="972553" y="1859632"/>
          <a:ext cx="7280239" cy="4161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91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676672"/>
          </a:xfrm>
        </p:spPr>
        <p:txBody>
          <a:bodyPr>
            <a:normAutofit/>
          </a:bodyPr>
          <a:lstStyle/>
          <a:p>
            <a:r>
              <a:rPr lang="es-AR" sz="3800" dirty="0" smtClean="0">
                <a:solidFill>
                  <a:srgbClr val="FFFFFF"/>
                </a:solidFill>
              </a:rPr>
              <a:t>¡Muchas gracias!</a:t>
            </a:r>
            <a:endParaRPr lang="es-AR" sz="3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6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87624" y="577280"/>
            <a:ext cx="6336704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Evolución exportaciones, </a:t>
            </a:r>
            <a:r>
              <a:rPr lang="es-ES" sz="3200" dirty="0" err="1" smtClean="0">
                <a:solidFill>
                  <a:schemeClr val="accent2"/>
                </a:solidFill>
              </a:rPr>
              <a:t>tcr</a:t>
            </a:r>
            <a:r>
              <a:rPr lang="es-ES" sz="3200" dirty="0" smtClean="0">
                <a:solidFill>
                  <a:schemeClr val="accent2"/>
                </a:solidFill>
              </a:rPr>
              <a:t> y </a:t>
            </a:r>
            <a:r>
              <a:rPr lang="es-ES" sz="3200" dirty="0" err="1" smtClean="0">
                <a:solidFill>
                  <a:schemeClr val="accent2"/>
                </a:solidFill>
              </a:rPr>
              <a:t>pbi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5572" y="629418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INDEC y BCRA</a:t>
            </a:r>
            <a:endParaRPr lang="es-AR" sz="1400" dirty="0">
              <a:solidFill>
                <a:srgbClr val="000000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98983"/>
              </p:ext>
            </p:extLst>
          </p:nvPr>
        </p:nvGraphicFramePr>
        <p:xfrm>
          <a:off x="981237" y="1859632"/>
          <a:ext cx="7394286" cy="423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60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15616" y="577280"/>
            <a:ext cx="698477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Evolución importaciones, </a:t>
            </a:r>
            <a:r>
              <a:rPr lang="es-ES" sz="3200" dirty="0" err="1" smtClean="0">
                <a:solidFill>
                  <a:schemeClr val="accent2"/>
                </a:solidFill>
              </a:rPr>
              <a:t>tcr</a:t>
            </a:r>
            <a:r>
              <a:rPr lang="es-ES" sz="3200" dirty="0" smtClean="0">
                <a:solidFill>
                  <a:schemeClr val="accent2"/>
                </a:solidFill>
              </a:rPr>
              <a:t> y </a:t>
            </a:r>
            <a:r>
              <a:rPr lang="es-ES" sz="3200" dirty="0" err="1" smtClean="0">
                <a:solidFill>
                  <a:schemeClr val="accent2"/>
                </a:solidFill>
              </a:rPr>
              <a:t>pbi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5572" y="629418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INDEC y BCRA</a:t>
            </a:r>
            <a:endParaRPr lang="es-AR" sz="1400" dirty="0">
              <a:solidFill>
                <a:srgbClr val="000000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576427"/>
              </p:ext>
            </p:extLst>
          </p:nvPr>
        </p:nvGraphicFramePr>
        <p:xfrm>
          <a:off x="875572" y="1859632"/>
          <a:ext cx="7440844" cy="4161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93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15616" y="577280"/>
            <a:ext cx="6984776" cy="93610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2"/>
                </a:solidFill>
              </a:rPr>
              <a:t>Balanza comercial de argentina </a:t>
            </a:r>
            <a:r>
              <a:rPr lang="es-ES" sz="2400" dirty="0" smtClean="0">
                <a:solidFill>
                  <a:schemeClr val="accent2"/>
                </a:solidFill>
              </a:rPr>
              <a:t>(En millones </a:t>
            </a:r>
            <a:r>
              <a:rPr lang="es-ES" sz="2400" dirty="0" err="1" smtClean="0">
                <a:solidFill>
                  <a:schemeClr val="accent2"/>
                </a:solidFill>
              </a:rPr>
              <a:t>usd</a:t>
            </a:r>
            <a:r>
              <a:rPr lang="es-ES" sz="2400" dirty="0" smtClean="0">
                <a:solidFill>
                  <a:schemeClr val="accent2"/>
                </a:solidFill>
              </a:rPr>
              <a:t>)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5572" y="629418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INDEC</a:t>
            </a:r>
            <a:endParaRPr lang="es-AR" sz="1400" dirty="0">
              <a:solidFill>
                <a:srgbClr val="000000"/>
              </a:solidFill>
            </a:endParaRP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888549"/>
              </p:ext>
            </p:extLst>
          </p:nvPr>
        </p:nvGraphicFramePr>
        <p:xfrm>
          <a:off x="899593" y="1859632"/>
          <a:ext cx="7416824" cy="4089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60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35968" y="365635"/>
            <a:ext cx="7632848" cy="1541785"/>
          </a:xfrm>
        </p:spPr>
        <p:txBody>
          <a:bodyPr>
            <a:noAutofit/>
          </a:bodyPr>
          <a:lstStyle/>
          <a:p>
            <a:r>
              <a:rPr lang="es-ES" sz="3000" dirty="0" smtClean="0">
                <a:solidFill>
                  <a:schemeClr val="accent2"/>
                </a:solidFill>
              </a:rPr>
              <a:t>Exportaciones de bienes y servicios, países y regiones seleccionadas </a:t>
            </a:r>
            <a:r>
              <a:rPr lang="es-ES" sz="2400" dirty="0" smtClean="0">
                <a:solidFill>
                  <a:schemeClr val="accent2"/>
                </a:solidFill>
              </a:rPr>
              <a:t>(Año 2016, En % PBI)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16288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AR" sz="2400" dirty="0">
              <a:solidFill>
                <a:srgbClr val="000000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962385"/>
              </p:ext>
            </p:extLst>
          </p:nvPr>
        </p:nvGraphicFramePr>
        <p:xfrm>
          <a:off x="1014264" y="1918152"/>
          <a:ext cx="7043464" cy="422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212032" y="627591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Fuente: Banco Mundial</a:t>
            </a:r>
            <a:endParaRPr lang="es-A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2">
  <a:themeElements>
    <a:clrScheme name="Personalizado 10">
      <a:dk1>
        <a:srgbClr val="FFFFFF"/>
      </a:dk1>
      <a:lt1>
        <a:srgbClr val="1F497D"/>
      </a:lt1>
      <a:dk2>
        <a:srgbClr val="FFFFFF"/>
      </a:dk2>
      <a:lt2>
        <a:srgbClr val="1F497D"/>
      </a:lt2>
      <a:accent1>
        <a:srgbClr val="1F497D"/>
      </a:accent1>
      <a:accent2>
        <a:srgbClr val="548DD4"/>
      </a:accent2>
      <a:accent3>
        <a:srgbClr val="595959"/>
      </a:accent3>
      <a:accent4>
        <a:srgbClr val="7F7F7F"/>
      </a:accent4>
      <a:accent5>
        <a:srgbClr val="7F7F7F"/>
      </a:accent5>
      <a:accent6>
        <a:srgbClr val="7F7F7F"/>
      </a:accent6>
      <a:hlink>
        <a:srgbClr val="1F497D"/>
      </a:hlink>
      <a:folHlink>
        <a:srgbClr val="0F243E"/>
      </a:folHlink>
    </a:clrScheme>
    <a:fontScheme name="Personalizado 1">
      <a:majorFont>
        <a:latin typeface="Helvetica Neue"/>
        <a:ea typeface=""/>
        <a:cs typeface=""/>
      </a:majorFont>
      <a:minorFont>
        <a:latin typeface="HelveticaNeueLT Std"/>
        <a:ea typeface=""/>
        <a:cs typeface="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C2" id="{A31CCB9D-ECEB-436C-B0E9-AE91BB958E44}" vid="{0B215F9B-D58E-4F8E-8A80-142699C61C7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CAC2</Template>
  <TotalTime>4147</TotalTime>
  <Words>2100</Words>
  <Application>Microsoft Office PowerPoint</Application>
  <PresentationFormat>Presentación en pantalla (4:3)</PresentationFormat>
  <Paragraphs>314</Paragraphs>
  <Slides>50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9" baseType="lpstr">
      <vt:lpstr>Anklada Novaz</vt:lpstr>
      <vt:lpstr>Apex New Bold</vt:lpstr>
      <vt:lpstr>Apex New Book</vt:lpstr>
      <vt:lpstr>Arial</vt:lpstr>
      <vt:lpstr>Calibri</vt:lpstr>
      <vt:lpstr>Helvetica Neue</vt:lpstr>
      <vt:lpstr>HelveticaNeueLT Std</vt:lpstr>
      <vt:lpstr>Wingdings</vt:lpstr>
      <vt:lpstr>CAC2</vt:lpstr>
      <vt:lpstr>Argentina:  “Política económica y relaciones internacionales”</vt:lpstr>
      <vt:lpstr>PBI per cápita en argentina  (1900-2013)</vt:lpstr>
      <vt:lpstr>PBI per cápita en argentina y otros países (1950-2016)</vt:lpstr>
      <vt:lpstr>Cuenta corriente y déficit fiscal financiero  (en porcentaje del pbi)</vt:lpstr>
      <vt:lpstr>Tipo de cambio nominal (promedio mensual)</vt:lpstr>
      <vt:lpstr>Evolución exportaciones, tcr y pbi</vt:lpstr>
      <vt:lpstr>Evolución importaciones, tcr y pbi</vt:lpstr>
      <vt:lpstr>Balanza comercial de argentina (En millones usd)</vt:lpstr>
      <vt:lpstr>Exportaciones de bienes y servicios, países y regiones seleccionadas (Año 2016, En % PBI)</vt:lpstr>
      <vt:lpstr>Presentación de PowerPoint</vt:lpstr>
      <vt:lpstr>Evolución del comercio y el pbi mundial (Var. i.a.)</vt:lpstr>
      <vt:lpstr>Crecimiento económico por país y región</vt:lpstr>
      <vt:lpstr>Dólar index</vt:lpstr>
      <vt:lpstr>Balanza comercial ee.uu. (En millones de USD)</vt:lpstr>
      <vt:lpstr>Comercio ee.uu - china (En millones de USD)</vt:lpstr>
      <vt:lpstr>Evolución del yuan</vt:lpstr>
      <vt:lpstr>Plan 2019: acompañamiento y promoción comercial (I)</vt:lpstr>
      <vt:lpstr>Plan 2019: acompañamiento y promoción comercial (II)</vt:lpstr>
      <vt:lpstr>Gasto público / pbi</vt:lpstr>
      <vt:lpstr>Evolución de Deuda pública</vt:lpstr>
      <vt:lpstr>Perfil de vencimientos de capital de la deuda (en millones de usd)</vt:lpstr>
      <vt:lpstr>Perfil de vencimientos de intereses de la deuda (en millones de usd)</vt:lpstr>
      <vt:lpstr>Tasa de política monetaria (en porcentaje)</vt:lpstr>
      <vt:lpstr>Actividad y ventas en supermercados y shopping (Var. i.a.)</vt:lpstr>
      <vt:lpstr>Evolución del empleo (en millones de puestos)</vt:lpstr>
      <vt:lpstr>acuerdo de gobernabilidad</vt:lpstr>
      <vt:lpstr>acuerdo de gobernabilidad propuesto por el presidente macri (I)</vt:lpstr>
      <vt:lpstr>acuerdo de gobernabilidad propuesto por el presidente macri (II)</vt:lpstr>
      <vt:lpstr>Escenarios electorales</vt:lpstr>
      <vt:lpstr>Escenarios electorales</vt:lpstr>
      <vt:lpstr>Escenarios electorales</vt:lpstr>
      <vt:lpstr>Reforma del mercosur  después de 30 años…</vt:lpstr>
      <vt:lpstr>Comercio total mercosur – mundo (en millones de usd)</vt:lpstr>
      <vt:lpstr>Comercio exterior mercosur: intra – extrazona (porcentaje del total)</vt:lpstr>
      <vt:lpstr>reformas en agenda</vt:lpstr>
      <vt:lpstr>reformas en agenda</vt:lpstr>
      <vt:lpstr>reformas en agenda</vt:lpstr>
      <vt:lpstr>Negociaciones comerciales</vt:lpstr>
      <vt:lpstr>MERCOSUR – UNIÓN EUROPEA</vt:lpstr>
      <vt:lpstr>MERCOSUR – UNIÓN EUROPEA</vt:lpstr>
      <vt:lpstr>Mercosur – Canadá</vt:lpstr>
      <vt:lpstr>Mercosur – corea del sur</vt:lpstr>
      <vt:lpstr>Mercosur – Asociación europea de libre comercio (EFTA)</vt:lpstr>
      <vt:lpstr>argentina – México</vt:lpstr>
      <vt:lpstr>Otras negociaciones</vt:lpstr>
      <vt:lpstr>Medidas de política económica y su impacto en el comercio</vt:lpstr>
      <vt:lpstr>Medidas de Política Económica para los próximos años… </vt:lpstr>
      <vt:lpstr>Medidas de Política Económica para los próximos años… </vt:lpstr>
      <vt:lpstr>Medidas de Política Económica para los próximos años…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Idea Desencadenante</dc:creator>
  <cp:lastModifiedBy>Matias Wilson</cp:lastModifiedBy>
  <cp:revision>233</cp:revision>
  <cp:lastPrinted>2018-12-03T20:55:33Z</cp:lastPrinted>
  <dcterms:created xsi:type="dcterms:W3CDTF">2017-04-26T14:20:38Z</dcterms:created>
  <dcterms:modified xsi:type="dcterms:W3CDTF">2019-05-29T16:16:59Z</dcterms:modified>
</cp:coreProperties>
</file>